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20">
          <p15:clr>
            <a:srgbClr val="A4A3A4"/>
          </p15:clr>
        </p15:guide>
        <p15:guide id="2" pos="2864">
          <p15:clr>
            <a:srgbClr val="A4A3A4"/>
          </p15:clr>
        </p15:guide>
      </p15:sldGuideLst>
    </p:ext>
    <p:ext uri="http://customooxmlschemas.google.com/">
      <go:slidesCustomData xmlns:go="http://customooxmlschemas.google.com/" r:id="rId31" roundtripDataSignature="AMtx7mhJ/oC0bH56FcnCnt6Q3FjuqPdv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A4C80B-E014-4102-9FD8-F47D3FE01DF0}">
  <a:tblStyle styleId="{5AA4C80B-E014-4102-9FD8-F47D3FE01D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20" orient="horz"/>
        <p:guide pos="286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wentieth Century"/>
                <a:ea typeface="Twentieth Century"/>
                <a:cs typeface="Twentieth Century"/>
                <a:sym typeface="Twentieth Century"/>
              </a:rPr>
              <a:t>‹#›</a:t>
            </a:fld>
            <a:endParaRPr b="0" i="0" sz="1200" u="none" cap="none" strike="noStrike">
              <a:solidFill>
                <a:schemeClr val="dk1"/>
              </a:solidFill>
              <a:latin typeface="Twentieth Century"/>
              <a:ea typeface="Twentieth Century"/>
              <a:cs typeface="Twentieth Century"/>
              <a:sym typeface="Twentieth Century"/>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745ec8068_4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23745ec8068_4_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3745ec8068_4_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a051357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a051357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1a051357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a0950b48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1a0950b485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1a0950b485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a0950b485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21a0950b485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1a0950b485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a0950b485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21a0950b485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1a0950b485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745ec8068_6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3745ec8068_6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3745ec8068_6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745ec8068_6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3745ec8068_6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3745ec8068_6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a0950b485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1a0950b485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1a0950b485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745ec8068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745ec8068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3745ec8068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745ec8068_4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745ec8068_4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3745ec8068_4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745ec8068_4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3745ec8068_4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3745ec8068_4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3745ec8068_4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3745ec8068_4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3745ec8068_4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2">
  <p:cSld name="Title slide – Red option 2">
    <p:spTree>
      <p:nvGrpSpPr>
        <p:cNvPr id="14" name="Shape 14"/>
        <p:cNvGrpSpPr/>
        <p:nvPr/>
      </p:nvGrpSpPr>
      <p:grpSpPr>
        <a:xfrm>
          <a:off x="0" y="0"/>
          <a:ext cx="0" cy="0"/>
          <a:chOff x="0" y="0"/>
          <a:chExt cx="0" cy="0"/>
        </a:xfrm>
      </p:grpSpPr>
      <p:pic>
        <p:nvPicPr>
          <p:cNvPr descr="PPT Template background file_Red.jpg" id="15" name="Google Shape;15;p16"/>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16" name="Google Shape;16;p16"/>
          <p:cNvPicPr preferRelativeResize="0"/>
          <p:nvPr/>
        </p:nvPicPr>
        <p:blipFill rotWithShape="1">
          <a:blip r:embed="rId3">
            <a:alphaModFix/>
          </a:blip>
          <a:srcRect b="0" l="0" r="0" t="0"/>
          <a:stretch/>
        </p:blipFill>
        <p:spPr>
          <a:xfrm>
            <a:off x="4571344" y="0"/>
            <a:ext cx="4581600" cy="6872400"/>
          </a:xfrm>
          <a:prstGeom prst="rect">
            <a:avLst/>
          </a:prstGeom>
          <a:blipFill rotWithShape="1">
            <a:blip r:embed="rId4">
              <a:alphaModFix/>
            </a:blip>
            <a:stretch>
              <a:fillRect b="0" l="0" r="0" t="0"/>
            </a:stretch>
          </a:blipFill>
          <a:ln>
            <a:noFill/>
          </a:ln>
        </p:spPr>
      </p:pic>
      <p:pic>
        <p:nvPicPr>
          <p:cNvPr descr="269F7152-Edit.jpg" id="17" name="Google Shape;17;p16"/>
          <p:cNvPicPr preferRelativeResize="0"/>
          <p:nvPr/>
        </p:nvPicPr>
        <p:blipFill rotWithShape="1">
          <a:blip r:embed="rId5">
            <a:alphaModFix/>
          </a:blip>
          <a:srcRect b="0" l="28075" r="27248" t="0"/>
          <a:stretch/>
        </p:blipFill>
        <p:spPr>
          <a:xfrm>
            <a:off x="4571344" y="-1"/>
            <a:ext cx="4581600" cy="6875925"/>
          </a:xfrm>
          <a:prstGeom prst="rect">
            <a:avLst/>
          </a:prstGeom>
          <a:noFill/>
          <a:ln>
            <a:noFill/>
          </a:ln>
        </p:spPr>
      </p:pic>
      <p:sp>
        <p:nvSpPr>
          <p:cNvPr id="18" name="Google Shape;18;p16"/>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3">
  <p:cSld name="Title slide – White option 3">
    <p:spTree>
      <p:nvGrpSpPr>
        <p:cNvPr id="61" name="Shape 61"/>
        <p:cNvGrpSpPr/>
        <p:nvPr/>
      </p:nvGrpSpPr>
      <p:grpSpPr>
        <a:xfrm>
          <a:off x="0" y="0"/>
          <a:ext cx="0" cy="0"/>
          <a:chOff x="0" y="0"/>
          <a:chExt cx="0" cy="0"/>
        </a:xfrm>
      </p:grpSpPr>
      <p:sp>
        <p:nvSpPr>
          <p:cNvPr id="62" name="Google Shape;62;p2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3" name="Google Shape;63;p25"/>
          <p:cNvPicPr preferRelativeResize="0"/>
          <p:nvPr/>
        </p:nvPicPr>
        <p:blipFill rotWithShape="1">
          <a:blip r:embed="rId2">
            <a:alphaModFix/>
          </a:blip>
          <a:srcRect b="0" l="0" r="0" t="0"/>
          <a:stretch/>
        </p:blipFill>
        <p:spPr>
          <a:xfrm>
            <a:off x="4645025" y="419100"/>
            <a:ext cx="4035425" cy="6016625"/>
          </a:xfrm>
          <a:prstGeom prst="rect">
            <a:avLst/>
          </a:prstGeom>
          <a:noFill/>
          <a:ln>
            <a:noFill/>
          </a:ln>
        </p:spPr>
      </p:pic>
      <p:pic>
        <p:nvPicPr>
          <p:cNvPr descr="USY_MB1_PMS_1_Colour_Standard_Logo.png" id="64" name="Google Shape;64;p25"/>
          <p:cNvPicPr preferRelativeResize="0"/>
          <p:nvPr/>
        </p:nvPicPr>
        <p:blipFill rotWithShape="1">
          <a:blip r:embed="rId3">
            <a:alphaModFix/>
          </a:blip>
          <a:srcRect b="0" l="0" r="0" t="0"/>
          <a:stretch/>
        </p:blipFill>
        <p:spPr>
          <a:xfrm>
            <a:off x="454025" y="5905500"/>
            <a:ext cx="1536700" cy="530225"/>
          </a:xfrm>
          <a:prstGeom prst="rect">
            <a:avLst/>
          </a:prstGeom>
          <a:noFill/>
          <a:ln>
            <a:noFill/>
          </a:ln>
        </p:spPr>
      </p:pic>
      <p:sp>
        <p:nvSpPr>
          <p:cNvPr id="65" name="Google Shape;65;p25"/>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4">
  <p:cSld name="Title slide – White option 4">
    <p:spTree>
      <p:nvGrpSpPr>
        <p:cNvPr id="67" name="Shape 67"/>
        <p:cNvGrpSpPr/>
        <p:nvPr/>
      </p:nvGrpSpPr>
      <p:grpSpPr>
        <a:xfrm>
          <a:off x="0" y="0"/>
          <a:ext cx="0" cy="0"/>
          <a:chOff x="0" y="0"/>
          <a:chExt cx="0" cy="0"/>
        </a:xfrm>
      </p:grpSpPr>
      <p:sp>
        <p:nvSpPr>
          <p:cNvPr id="68" name="Google Shape;68;p2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9" name="Google Shape;69;p26"/>
          <p:cNvPicPr preferRelativeResize="0"/>
          <p:nvPr/>
        </p:nvPicPr>
        <p:blipFill rotWithShape="1">
          <a:blip r:embed="rId2">
            <a:alphaModFix/>
          </a:blip>
          <a:srcRect b="0" l="0" r="0" t="0"/>
          <a:stretch/>
        </p:blipFill>
        <p:spPr>
          <a:xfrm>
            <a:off x="4645025" y="419100"/>
            <a:ext cx="4035425" cy="6016625"/>
          </a:xfrm>
          <a:prstGeom prst="rect">
            <a:avLst/>
          </a:prstGeom>
          <a:noFill/>
          <a:ln>
            <a:noFill/>
          </a:ln>
        </p:spPr>
      </p:pic>
      <p:pic>
        <p:nvPicPr>
          <p:cNvPr descr="USY_MB1_PMS_1_Colour_Standard_Logo.png" id="70" name="Google Shape;70;p26"/>
          <p:cNvPicPr preferRelativeResize="0"/>
          <p:nvPr/>
        </p:nvPicPr>
        <p:blipFill rotWithShape="1">
          <a:blip r:embed="rId3">
            <a:alphaModFix/>
          </a:blip>
          <a:srcRect b="0" l="0" r="0" t="0"/>
          <a:stretch/>
        </p:blipFill>
        <p:spPr>
          <a:xfrm>
            <a:off x="454025" y="5905500"/>
            <a:ext cx="1536700" cy="530225"/>
          </a:xfrm>
          <a:prstGeom prst="rect">
            <a:avLst/>
          </a:prstGeom>
          <a:noFill/>
          <a:ln>
            <a:noFill/>
          </a:ln>
        </p:spPr>
      </p:pic>
      <p:sp>
        <p:nvSpPr>
          <p:cNvPr id="71" name="Google Shape;71;p26"/>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5 (no image)">
  <p:cSld name="Title slide – White option 5 (no image)">
    <p:spTree>
      <p:nvGrpSpPr>
        <p:cNvPr id="73" name="Shape 73"/>
        <p:cNvGrpSpPr/>
        <p:nvPr/>
      </p:nvGrpSpPr>
      <p:grpSpPr>
        <a:xfrm>
          <a:off x="0" y="0"/>
          <a:ext cx="0" cy="0"/>
          <a:chOff x="0" y="0"/>
          <a:chExt cx="0" cy="0"/>
        </a:xfrm>
      </p:grpSpPr>
      <p:sp>
        <p:nvSpPr>
          <p:cNvPr id="74" name="Google Shape;74;p2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SY_MB1_PMS_1_Colour_Standard_Logo.png" id="75" name="Google Shape;75;p27"/>
          <p:cNvPicPr preferRelativeResize="0"/>
          <p:nvPr/>
        </p:nvPicPr>
        <p:blipFill rotWithShape="1">
          <a:blip r:embed="rId2">
            <a:alphaModFix/>
          </a:blip>
          <a:srcRect b="0" l="0" r="0" t="0"/>
          <a:stretch/>
        </p:blipFill>
        <p:spPr>
          <a:xfrm>
            <a:off x="454025" y="5905500"/>
            <a:ext cx="1536700" cy="530225"/>
          </a:xfrm>
          <a:prstGeom prst="rect">
            <a:avLst/>
          </a:prstGeom>
          <a:noFill/>
          <a:ln>
            <a:noFill/>
          </a:ln>
        </p:spPr>
      </p:pic>
      <p:sp>
        <p:nvSpPr>
          <p:cNvPr id="76" name="Google Shape;76;p27"/>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7"/>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28"/>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8"/>
          <p:cNvSpPr txBox="1"/>
          <p:nvPr>
            <p:ph idx="1" type="body"/>
          </p:nvPr>
        </p:nvSpPr>
        <p:spPr>
          <a:xfrm>
            <a:off x="457200" y="1358900"/>
            <a:ext cx="8229600" cy="4767263"/>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480"/>
              </a:spcBef>
              <a:spcAft>
                <a:spcPts val="0"/>
              </a:spcAft>
              <a:buClr>
                <a:schemeClr val="dk1"/>
              </a:buClr>
              <a:buSzPts val="2400"/>
              <a:buChar char="–"/>
              <a:defRPr/>
            </a:lvl1pPr>
            <a:lvl2pPr indent="-355600" lvl="1" marL="914400" algn="l">
              <a:lnSpc>
                <a:spcPct val="90000"/>
              </a:lnSpc>
              <a:spcBef>
                <a:spcPts val="400"/>
              </a:spcBef>
              <a:spcAft>
                <a:spcPts val="0"/>
              </a:spcAft>
              <a:buClr>
                <a:schemeClr val="dk1"/>
              </a:buClr>
              <a:buSzPts val="2000"/>
              <a:buFont typeface="Merriweather Sans"/>
              <a:buChar char="–"/>
              <a:defRPr/>
            </a:lvl2pPr>
            <a:lvl3pPr indent="-355600" lvl="2" marL="1371600" algn="l">
              <a:lnSpc>
                <a:spcPct val="90000"/>
              </a:lnSpc>
              <a:spcBef>
                <a:spcPts val="400"/>
              </a:spcBef>
              <a:spcAft>
                <a:spcPts val="0"/>
              </a:spcAft>
              <a:buClr>
                <a:schemeClr val="dk1"/>
              </a:buClr>
              <a:buSzPts val="20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 type="twoObj">
  <p:cSld name="TWO_OBJECTS">
    <p:spTree>
      <p:nvGrpSpPr>
        <p:cNvPr id="81" name="Shape 81"/>
        <p:cNvGrpSpPr/>
        <p:nvPr/>
      </p:nvGrpSpPr>
      <p:grpSpPr>
        <a:xfrm>
          <a:off x="0" y="0"/>
          <a:ext cx="0" cy="0"/>
          <a:chOff x="0" y="0"/>
          <a:chExt cx="0" cy="0"/>
        </a:xfrm>
      </p:grpSpPr>
      <p:sp>
        <p:nvSpPr>
          <p:cNvPr id="82" name="Google Shape;82;p29"/>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 type="body"/>
          </p:nvPr>
        </p:nvSpPr>
        <p:spPr>
          <a:xfrm>
            <a:off x="457200" y="1359925"/>
            <a:ext cx="4038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4" name="Google Shape;84;p29"/>
          <p:cNvSpPr txBox="1"/>
          <p:nvPr>
            <p:ph idx="2" type="body"/>
          </p:nvPr>
        </p:nvSpPr>
        <p:spPr>
          <a:xfrm>
            <a:off x="4648200" y="1359925"/>
            <a:ext cx="4038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85" name="Shape 85"/>
        <p:cNvGrpSpPr/>
        <p:nvPr/>
      </p:nvGrpSpPr>
      <p:grpSpPr>
        <a:xfrm>
          <a:off x="0" y="0"/>
          <a:ext cx="0" cy="0"/>
          <a:chOff x="0" y="0"/>
          <a:chExt cx="0" cy="0"/>
        </a:xfrm>
      </p:grpSpPr>
      <p:sp>
        <p:nvSpPr>
          <p:cNvPr id="86" name="Google Shape;86;p30"/>
          <p:cNvSpPr txBox="1"/>
          <p:nvPr>
            <p:ph idx="1" type="body"/>
          </p:nvPr>
        </p:nvSpPr>
        <p:spPr>
          <a:xfrm>
            <a:off x="457200" y="5491163"/>
            <a:ext cx="4038600" cy="537602"/>
          </a:xfrm>
          <a:prstGeom prst="rect">
            <a:avLst/>
          </a:prstGeom>
          <a:noFill/>
          <a:ln>
            <a:noFill/>
          </a:ln>
        </p:spPr>
        <p:txBody>
          <a:bodyPr anchorCtr="0" anchor="t" bIns="45700" lIns="0" spcFirstLastPara="1" rIns="72000" wrap="square" tIns="72000">
            <a:noAutofit/>
          </a:bodyPr>
          <a:lstStyle>
            <a:lvl1pPr indent="-228600" lvl="0" marL="457200" marR="0" algn="l">
              <a:lnSpc>
                <a:spcPct val="100000"/>
              </a:lnSpc>
              <a:spcBef>
                <a:spcPts val="220"/>
              </a:spcBef>
              <a:spcAft>
                <a:spcPts val="0"/>
              </a:spcAft>
              <a:buClr>
                <a:schemeClr val="dk1"/>
              </a:buClr>
              <a:buSzPts val="1100"/>
              <a:buFont typeface="Merriweather Sans"/>
              <a:buNone/>
              <a:defRPr sz="1100"/>
            </a:lvl1pPr>
            <a:lvl2pPr indent="-298450" lvl="1" marL="914400" algn="l">
              <a:spcBef>
                <a:spcPts val="220"/>
              </a:spcBef>
              <a:spcAft>
                <a:spcPts val="0"/>
              </a:spcAft>
              <a:buClr>
                <a:schemeClr val="dk1"/>
              </a:buClr>
              <a:buSzPts val="1100"/>
              <a:buChar char="–"/>
              <a:defRPr sz="1100"/>
            </a:lvl2pPr>
            <a:lvl3pPr indent="-298450" lvl="2" marL="1371600" algn="l">
              <a:spcBef>
                <a:spcPts val="220"/>
              </a:spcBef>
              <a:spcAft>
                <a:spcPts val="0"/>
              </a:spcAft>
              <a:buClr>
                <a:schemeClr val="dk1"/>
              </a:buClr>
              <a:buSzPts val="1100"/>
              <a:buChar char="•"/>
              <a:defRPr sz="1100"/>
            </a:lvl3pPr>
            <a:lvl4pPr indent="-298450" lvl="3" marL="1828800" algn="l">
              <a:spcBef>
                <a:spcPts val="220"/>
              </a:spcBef>
              <a:spcAft>
                <a:spcPts val="0"/>
              </a:spcAft>
              <a:buClr>
                <a:schemeClr val="dk1"/>
              </a:buClr>
              <a:buSzPts val="1100"/>
              <a:buChar char="–"/>
              <a:defRPr sz="1100"/>
            </a:lvl4pPr>
            <a:lvl5pPr indent="-298450" lvl="4" marL="2286000" algn="l">
              <a:spcBef>
                <a:spcPts val="22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30"/>
          <p:cNvSpPr/>
          <p:nvPr>
            <p:ph idx="2" type="pic"/>
          </p:nvPr>
        </p:nvSpPr>
        <p:spPr>
          <a:xfrm>
            <a:off x="457200" y="1360488"/>
            <a:ext cx="4038600" cy="4130394"/>
          </a:xfrm>
          <a:prstGeom prst="rect">
            <a:avLst/>
          </a:prstGeom>
          <a:noFill/>
          <a:ln>
            <a:noFill/>
          </a:ln>
        </p:spPr>
      </p:sp>
      <p:sp>
        <p:nvSpPr>
          <p:cNvPr id="88" name="Google Shape;88;p3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0"/>
          <p:cNvSpPr txBox="1"/>
          <p:nvPr>
            <p:ph idx="3" type="body"/>
          </p:nvPr>
        </p:nvSpPr>
        <p:spPr>
          <a:xfrm>
            <a:off x="4648200" y="1359925"/>
            <a:ext cx="4038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p:cSld name="Title, Content and Table">
    <p:spTree>
      <p:nvGrpSpPr>
        <p:cNvPr id="90" name="Shape 90"/>
        <p:cNvGrpSpPr/>
        <p:nvPr/>
      </p:nvGrpSpPr>
      <p:grpSpPr>
        <a:xfrm>
          <a:off x="0" y="0"/>
          <a:ext cx="0" cy="0"/>
          <a:chOff x="0" y="0"/>
          <a:chExt cx="0" cy="0"/>
        </a:xfrm>
      </p:grpSpPr>
      <p:sp>
        <p:nvSpPr>
          <p:cNvPr id="91" name="Google Shape;91;p31"/>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 type="body"/>
          </p:nvPr>
        </p:nvSpPr>
        <p:spPr>
          <a:xfrm>
            <a:off x="4648200" y="1359925"/>
            <a:ext cx="4038600" cy="45259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3" name="Google Shape;93;p31"/>
          <p:cNvSpPr txBox="1"/>
          <p:nvPr>
            <p:ph idx="2" type="body"/>
          </p:nvPr>
        </p:nvSpPr>
        <p:spPr>
          <a:xfrm>
            <a:off x="457200" y="5491163"/>
            <a:ext cx="4038600" cy="537602"/>
          </a:xfrm>
          <a:prstGeom prst="rect">
            <a:avLst/>
          </a:prstGeom>
          <a:noFill/>
          <a:ln>
            <a:noFill/>
          </a:ln>
        </p:spPr>
        <p:txBody>
          <a:bodyPr anchorCtr="0" anchor="t" bIns="45700" lIns="0" spcFirstLastPara="1" rIns="72000" wrap="square" tIns="72000">
            <a:noAutofit/>
          </a:bodyPr>
          <a:lstStyle>
            <a:lvl1pPr indent="-228600" lvl="0" marL="457200" marR="0" algn="l">
              <a:lnSpc>
                <a:spcPct val="100000"/>
              </a:lnSpc>
              <a:spcBef>
                <a:spcPts val="220"/>
              </a:spcBef>
              <a:spcAft>
                <a:spcPts val="0"/>
              </a:spcAft>
              <a:buClr>
                <a:schemeClr val="dk1"/>
              </a:buClr>
              <a:buSzPts val="1100"/>
              <a:buFont typeface="Merriweather Sans"/>
              <a:buNone/>
              <a:defRPr sz="1100"/>
            </a:lvl1pPr>
            <a:lvl2pPr indent="-298450" lvl="1" marL="914400" algn="l">
              <a:spcBef>
                <a:spcPts val="220"/>
              </a:spcBef>
              <a:spcAft>
                <a:spcPts val="0"/>
              </a:spcAft>
              <a:buClr>
                <a:schemeClr val="dk1"/>
              </a:buClr>
              <a:buSzPts val="1100"/>
              <a:buChar char="–"/>
              <a:defRPr sz="1100"/>
            </a:lvl2pPr>
            <a:lvl3pPr indent="-298450" lvl="2" marL="1371600" algn="l">
              <a:spcBef>
                <a:spcPts val="220"/>
              </a:spcBef>
              <a:spcAft>
                <a:spcPts val="0"/>
              </a:spcAft>
              <a:buClr>
                <a:schemeClr val="dk1"/>
              </a:buClr>
              <a:buSzPts val="1100"/>
              <a:buChar char="•"/>
              <a:defRPr sz="1100"/>
            </a:lvl3pPr>
            <a:lvl4pPr indent="-298450" lvl="3" marL="1828800" algn="l">
              <a:spcBef>
                <a:spcPts val="220"/>
              </a:spcBef>
              <a:spcAft>
                <a:spcPts val="0"/>
              </a:spcAft>
              <a:buClr>
                <a:schemeClr val="dk1"/>
              </a:buClr>
              <a:buSzPts val="1100"/>
              <a:buChar char="–"/>
              <a:defRPr sz="1100"/>
            </a:lvl4pPr>
            <a:lvl5pPr indent="-298450" lvl="4" marL="2286000" algn="l">
              <a:spcBef>
                <a:spcPts val="22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Chart">
  <p:cSld name="Title, Content and Chart">
    <p:spTree>
      <p:nvGrpSpPr>
        <p:cNvPr id="94" name="Shape 94"/>
        <p:cNvGrpSpPr/>
        <p:nvPr/>
      </p:nvGrpSpPr>
      <p:grpSpPr>
        <a:xfrm>
          <a:off x="0" y="0"/>
          <a:ext cx="0" cy="0"/>
          <a:chOff x="0" y="0"/>
          <a:chExt cx="0" cy="0"/>
        </a:xfrm>
      </p:grpSpPr>
      <p:sp>
        <p:nvSpPr>
          <p:cNvPr id="95" name="Google Shape;95;p32"/>
          <p:cNvSpPr/>
          <p:nvPr>
            <p:ph idx="2" type="chart"/>
          </p:nvPr>
        </p:nvSpPr>
        <p:spPr>
          <a:xfrm>
            <a:off x="457200" y="1360488"/>
            <a:ext cx="4038600" cy="4130675"/>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480"/>
              </a:spcBef>
              <a:spcAft>
                <a:spcPts val="0"/>
              </a:spcAft>
              <a:buClr>
                <a:schemeClr val="dk1"/>
              </a:buClr>
              <a:buSzPts val="2400"/>
              <a:buFont typeface="Merriweather Sans"/>
              <a:buNone/>
              <a:defRPr b="0" i="0" sz="2400" u="none" cap="none" strike="noStrike">
                <a:solidFill>
                  <a:schemeClr val="dk1"/>
                </a:solidFill>
                <a:latin typeface="Twentieth Century"/>
                <a:ea typeface="Twentieth Century"/>
                <a:cs typeface="Twentieth Century"/>
                <a:sym typeface="Twentieth Century"/>
              </a:defRPr>
            </a:lvl1pPr>
            <a:lvl2pPr lvl="1"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9pPr>
          </a:lstStyle>
          <a:p/>
        </p:txBody>
      </p:sp>
      <p:sp>
        <p:nvSpPr>
          <p:cNvPr id="96" name="Google Shape;96;p32"/>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2"/>
          <p:cNvSpPr txBox="1"/>
          <p:nvPr>
            <p:ph idx="1" type="body"/>
          </p:nvPr>
        </p:nvSpPr>
        <p:spPr>
          <a:xfrm>
            <a:off x="4648200" y="1359925"/>
            <a:ext cx="4038600" cy="4525963"/>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Clr>
                <a:schemeClr val="dk1"/>
              </a:buClr>
              <a:buSzPts val="2000"/>
              <a:buChar char="–"/>
              <a:defRPr sz="2000"/>
            </a:lvl1pPr>
            <a:lvl2pPr indent="-355600" lvl="1" marL="914400" algn="l">
              <a:spcBef>
                <a:spcPts val="400"/>
              </a:spcBef>
              <a:spcAft>
                <a:spcPts val="0"/>
              </a:spcAft>
              <a:buClr>
                <a:schemeClr val="dk1"/>
              </a:buClr>
              <a:buSzPts val="2000"/>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8" name="Google Shape;98;p32"/>
          <p:cNvSpPr txBox="1"/>
          <p:nvPr>
            <p:ph idx="3" type="body"/>
          </p:nvPr>
        </p:nvSpPr>
        <p:spPr>
          <a:xfrm>
            <a:off x="457200" y="5491163"/>
            <a:ext cx="4038600" cy="537602"/>
          </a:xfrm>
          <a:prstGeom prst="rect">
            <a:avLst/>
          </a:prstGeom>
          <a:noFill/>
          <a:ln>
            <a:noFill/>
          </a:ln>
        </p:spPr>
        <p:txBody>
          <a:bodyPr anchorCtr="0" anchor="t" bIns="45700" lIns="0" spcFirstLastPara="1" rIns="72000" wrap="square" tIns="72000">
            <a:noAutofit/>
          </a:bodyPr>
          <a:lstStyle>
            <a:lvl1pPr indent="-228600" lvl="0" marL="457200" marR="0" algn="l">
              <a:lnSpc>
                <a:spcPct val="100000"/>
              </a:lnSpc>
              <a:spcBef>
                <a:spcPts val="220"/>
              </a:spcBef>
              <a:spcAft>
                <a:spcPts val="0"/>
              </a:spcAft>
              <a:buClr>
                <a:schemeClr val="dk1"/>
              </a:buClr>
              <a:buSzPts val="1100"/>
              <a:buFont typeface="Merriweather Sans"/>
              <a:buNone/>
              <a:defRPr sz="1100"/>
            </a:lvl1pPr>
            <a:lvl2pPr indent="-298450" lvl="1" marL="914400" algn="l">
              <a:spcBef>
                <a:spcPts val="220"/>
              </a:spcBef>
              <a:spcAft>
                <a:spcPts val="0"/>
              </a:spcAft>
              <a:buClr>
                <a:schemeClr val="dk1"/>
              </a:buClr>
              <a:buSzPts val="1100"/>
              <a:buChar char="–"/>
              <a:defRPr sz="1100"/>
            </a:lvl2pPr>
            <a:lvl3pPr indent="-298450" lvl="2" marL="1371600" algn="l">
              <a:spcBef>
                <a:spcPts val="220"/>
              </a:spcBef>
              <a:spcAft>
                <a:spcPts val="0"/>
              </a:spcAft>
              <a:buClr>
                <a:schemeClr val="dk1"/>
              </a:buClr>
              <a:buSzPts val="1100"/>
              <a:buChar char="•"/>
              <a:defRPr sz="1100"/>
            </a:lvl3pPr>
            <a:lvl4pPr indent="-298450" lvl="3" marL="1828800" algn="l">
              <a:spcBef>
                <a:spcPts val="220"/>
              </a:spcBef>
              <a:spcAft>
                <a:spcPts val="0"/>
              </a:spcAft>
              <a:buClr>
                <a:schemeClr val="dk1"/>
              </a:buClr>
              <a:buSzPts val="1100"/>
              <a:buChar char="–"/>
              <a:defRPr sz="1100"/>
            </a:lvl4pPr>
            <a:lvl5pPr indent="-298450" lvl="4" marL="2286000" algn="l">
              <a:spcBef>
                <a:spcPts val="22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9" name="Shape 99"/>
        <p:cNvGrpSpPr/>
        <p:nvPr/>
      </p:nvGrpSpPr>
      <p:grpSpPr>
        <a:xfrm>
          <a:off x="0" y="0"/>
          <a:ext cx="0" cy="0"/>
          <a:chOff x="0" y="0"/>
          <a:chExt cx="0" cy="0"/>
        </a:xfrm>
      </p:grpSpPr>
      <p:sp>
        <p:nvSpPr>
          <p:cNvPr id="100" name="Google Shape;100;p33"/>
          <p:cNvSpPr/>
          <p:nvPr>
            <p:ph idx="2" type="pic"/>
          </p:nvPr>
        </p:nvSpPr>
        <p:spPr>
          <a:xfrm>
            <a:off x="457200" y="1358900"/>
            <a:ext cx="8229600" cy="4767263"/>
          </a:xfrm>
          <a:prstGeom prst="rect">
            <a:avLst/>
          </a:prstGeom>
          <a:noFill/>
          <a:ln>
            <a:noFill/>
          </a:ln>
        </p:spPr>
      </p:sp>
      <p:sp>
        <p:nvSpPr>
          <p:cNvPr id="101" name="Google Shape;101;p3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3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0" name="Shape 20"/>
        <p:cNvGrpSpPr/>
        <p:nvPr/>
      </p:nvGrpSpPr>
      <p:grpSpPr>
        <a:xfrm>
          <a:off x="0" y="0"/>
          <a:ext cx="0" cy="0"/>
          <a:chOff x="0" y="0"/>
          <a:chExt cx="0" cy="0"/>
        </a:xfrm>
      </p:grpSpPr>
      <p:sp>
        <p:nvSpPr>
          <p:cNvPr id="21" name="Google Shape;21;p17"/>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lvl1pPr indent="-381000" lvl="0" marL="457200" algn="l">
              <a:spcBef>
                <a:spcPts val="500"/>
              </a:spcBef>
              <a:spcAft>
                <a:spcPts val="0"/>
              </a:spcAft>
              <a:buClr>
                <a:schemeClr val="dk1"/>
              </a:buClr>
              <a:buSzPts val="2400"/>
              <a:buChar char="–"/>
              <a:defRPr/>
            </a:lvl1pPr>
            <a:lvl2pPr indent="-355600" lvl="1" marL="914400" algn="l">
              <a:spcBef>
                <a:spcPts val="500"/>
              </a:spcBef>
              <a:spcAft>
                <a:spcPts val="0"/>
              </a:spcAft>
              <a:buClr>
                <a:schemeClr val="dk1"/>
              </a:buClr>
              <a:buSzPts val="2000"/>
              <a:buChar char="–"/>
              <a:defRPr/>
            </a:lvl2pPr>
            <a:lvl3pPr indent="-355600" lvl="2" marL="1371600" algn="l">
              <a:spcBef>
                <a:spcPts val="500"/>
              </a:spcBef>
              <a:spcAft>
                <a:spcPts val="0"/>
              </a:spcAft>
              <a:buClr>
                <a:schemeClr val="dk1"/>
              </a:buClr>
              <a:buSzPts val="2000"/>
              <a:buChar char="•"/>
              <a:defRPr/>
            </a:lvl3pPr>
            <a:lvl4pPr indent="-355600" lvl="3" marL="1828800" algn="l">
              <a:spcBef>
                <a:spcPts val="500"/>
              </a:spcBef>
              <a:spcAft>
                <a:spcPts val="0"/>
              </a:spcAft>
              <a:buClr>
                <a:schemeClr val="dk1"/>
              </a:buClr>
              <a:buSzPts val="2000"/>
              <a:buChar char="–"/>
              <a:defRPr/>
            </a:lvl4pPr>
            <a:lvl5pPr indent="-355600" lvl="4" marL="2286000" algn="l">
              <a:spcBef>
                <a:spcPts val="500"/>
              </a:spcBef>
              <a:spcAft>
                <a:spcPts val="0"/>
              </a:spcAft>
              <a:buClr>
                <a:schemeClr val="dk1"/>
              </a:buClr>
              <a:buSzPts val="2000"/>
              <a:buChar char="»"/>
              <a:defRPr/>
            </a:lvl5pPr>
            <a:lvl6pPr indent="-342900" lvl="5" marL="2743200" algn="l">
              <a:spcBef>
                <a:spcPts val="5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17"/>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lvl1pPr indent="-228600" lvl="0" marL="457200" algn="l">
              <a:lnSpc>
                <a:spcPct val="90000"/>
              </a:lnSpc>
              <a:spcBef>
                <a:spcPts val="0"/>
              </a:spcBef>
              <a:spcAft>
                <a:spcPts val="0"/>
              </a:spcAft>
              <a:buClr>
                <a:schemeClr val="dk1"/>
              </a:buClr>
              <a:buSzPts val="2000"/>
              <a:buNone/>
              <a:defRPr sz="2000">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2" type="sldNum"/>
          </p:nvPr>
        </p:nvSpPr>
        <p:spPr>
          <a:xfrm>
            <a:off x="8664575" y="6586538"/>
            <a:ext cx="249238" cy="2143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1pPr>
            <a:lvl2pPr indent="0" lvl="1"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2pPr>
            <a:lvl3pPr indent="0" lvl="2"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3pPr>
            <a:lvl4pPr indent="0" lvl="3"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4pPr>
            <a:lvl5pPr indent="0" lvl="4"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5pPr>
            <a:lvl6pPr indent="0" lvl="5"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6pPr>
            <a:lvl7pPr indent="0" lvl="6"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7pPr>
            <a:lvl8pPr indent="0" lvl="7"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8pPr>
            <a:lvl9pPr indent="0" lvl="8" marL="0" marR="0" rtl="0" algn="l">
              <a:spcBef>
                <a:spcPts val="0"/>
              </a:spcBef>
              <a:spcAft>
                <a:spcPts val="0"/>
              </a:spcAft>
              <a:buNone/>
              <a:defRPr b="0" i="0" sz="1800" u="none" cap="none" strike="noStrike">
                <a:solidFill>
                  <a:schemeClr val="dk1"/>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ption 1">
  <p:cSld name="Section Divider - Option 1">
    <p:spTree>
      <p:nvGrpSpPr>
        <p:cNvPr id="105" name="Shape 105"/>
        <p:cNvGrpSpPr/>
        <p:nvPr/>
      </p:nvGrpSpPr>
      <p:grpSpPr>
        <a:xfrm>
          <a:off x="0" y="0"/>
          <a:ext cx="0" cy="0"/>
          <a:chOff x="0" y="0"/>
          <a:chExt cx="0" cy="0"/>
        </a:xfrm>
      </p:grpSpPr>
      <p:sp>
        <p:nvSpPr>
          <p:cNvPr id="106" name="Google Shape;106;p3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SY_MB1_PMS_1_Colour_Reversed_Logo.png" id="107" name="Google Shape;107;p36"/>
          <p:cNvPicPr preferRelativeResize="0"/>
          <p:nvPr/>
        </p:nvPicPr>
        <p:blipFill rotWithShape="1">
          <a:blip r:embed="rId2">
            <a:alphaModFix/>
          </a:blip>
          <a:srcRect b="0" l="0" r="0" t="0"/>
          <a:stretch/>
        </p:blipFill>
        <p:spPr>
          <a:xfrm>
            <a:off x="454025" y="5905500"/>
            <a:ext cx="1536700" cy="530225"/>
          </a:xfrm>
          <a:prstGeom prst="rect">
            <a:avLst/>
          </a:prstGeom>
          <a:noFill/>
          <a:ln>
            <a:noFill/>
          </a:ln>
        </p:spPr>
      </p:pic>
      <p:sp>
        <p:nvSpPr>
          <p:cNvPr id="108" name="Google Shape;108;p36"/>
          <p:cNvSpPr txBox="1"/>
          <p:nvPr>
            <p:ph type="title"/>
          </p:nvPr>
        </p:nvSpPr>
        <p:spPr>
          <a:xfrm>
            <a:off x="381884" y="348302"/>
            <a:ext cx="8388586" cy="44357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6"/>
          <p:cNvSpPr txBox="1"/>
          <p:nvPr>
            <p:ph idx="1" type="body"/>
          </p:nvPr>
        </p:nvSpPr>
        <p:spPr>
          <a:xfrm>
            <a:off x="382765" y="799353"/>
            <a:ext cx="8387705" cy="8524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2400"/>
              <a:buNone/>
              <a:defRPr sz="2400">
                <a:solidFill>
                  <a:schemeClr val="dk1"/>
                </a:solidFill>
              </a:defRPr>
            </a:lvl1pPr>
            <a:lvl2pPr indent="-228600" lvl="1" marL="914400" algn="l">
              <a:spcBef>
                <a:spcPts val="400"/>
              </a:spcBef>
              <a:spcAft>
                <a:spcPts val="0"/>
              </a:spcAft>
              <a:buClr>
                <a:schemeClr val="dk1"/>
              </a:buClr>
              <a:buSzPts val="2000"/>
              <a:buNone/>
              <a:defRPr/>
            </a:lvl2pPr>
            <a:lvl3pPr indent="-228600" lvl="2" marL="1371600" algn="l">
              <a:spcBef>
                <a:spcPts val="400"/>
              </a:spcBef>
              <a:spcAft>
                <a:spcPts val="0"/>
              </a:spcAft>
              <a:buClr>
                <a:schemeClr val="dk1"/>
              </a:buClr>
              <a:buSzPts val="20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36"/>
          <p:cNvSpPr/>
          <p:nvPr>
            <p:ph idx="2" type="pic"/>
          </p:nvPr>
        </p:nvSpPr>
        <p:spPr>
          <a:xfrm>
            <a:off x="454455" y="1800412"/>
            <a:ext cx="8226486" cy="4635496"/>
          </a:xfrm>
          <a:prstGeom prst="rect">
            <a:avLst/>
          </a:prstGeom>
          <a:solidFill>
            <a:srgbClr val="D9D9D9"/>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 Option 2">
  <p:cSld name="1_Section Divider - Option 2">
    <p:spTree>
      <p:nvGrpSpPr>
        <p:cNvPr id="111" name="Shape 111"/>
        <p:cNvGrpSpPr/>
        <p:nvPr/>
      </p:nvGrpSpPr>
      <p:grpSpPr>
        <a:xfrm>
          <a:off x="0" y="0"/>
          <a:ext cx="0" cy="0"/>
          <a:chOff x="0" y="0"/>
          <a:chExt cx="0" cy="0"/>
        </a:xfrm>
      </p:grpSpPr>
      <p:pic>
        <p:nvPicPr>
          <p:cNvPr descr="PPT Template background file_Blue.jpg" id="112" name="Google Shape;112;p3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13" name="Google Shape;113;p37"/>
          <p:cNvSpPr txBox="1"/>
          <p:nvPr>
            <p:ph type="title"/>
          </p:nvPr>
        </p:nvSpPr>
        <p:spPr>
          <a:xfrm>
            <a:off x="381884" y="1797599"/>
            <a:ext cx="3948874" cy="44357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7"/>
          <p:cNvSpPr txBox="1"/>
          <p:nvPr>
            <p:ph idx="1" type="body"/>
          </p:nvPr>
        </p:nvSpPr>
        <p:spPr>
          <a:xfrm>
            <a:off x="382766" y="2248650"/>
            <a:ext cx="3947992" cy="8524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lt1"/>
              </a:buClr>
              <a:buSzPts val="2400"/>
              <a:buNone/>
              <a:defRPr sz="2400">
                <a:solidFill>
                  <a:schemeClr val="lt1"/>
                </a:solidFill>
              </a:defRPr>
            </a:lvl1pPr>
            <a:lvl2pPr indent="-228600" lvl="1" marL="914400" algn="l">
              <a:spcBef>
                <a:spcPts val="400"/>
              </a:spcBef>
              <a:spcAft>
                <a:spcPts val="0"/>
              </a:spcAft>
              <a:buClr>
                <a:schemeClr val="dk1"/>
              </a:buClr>
              <a:buSzPts val="2000"/>
              <a:buNone/>
              <a:defRPr/>
            </a:lvl2pPr>
            <a:lvl3pPr indent="-228600" lvl="2" marL="1371600" algn="l">
              <a:spcBef>
                <a:spcPts val="400"/>
              </a:spcBef>
              <a:spcAft>
                <a:spcPts val="0"/>
              </a:spcAft>
              <a:buClr>
                <a:schemeClr val="dk1"/>
              </a:buClr>
              <a:buSzPts val="20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ption 3">
  <p:cSld name="Section Divider - Option 3">
    <p:spTree>
      <p:nvGrpSpPr>
        <p:cNvPr id="115" name="Shape 115"/>
        <p:cNvGrpSpPr/>
        <p:nvPr/>
      </p:nvGrpSpPr>
      <p:grpSpPr>
        <a:xfrm>
          <a:off x="0" y="0"/>
          <a:ext cx="0" cy="0"/>
          <a:chOff x="0" y="0"/>
          <a:chExt cx="0" cy="0"/>
        </a:xfrm>
      </p:grpSpPr>
      <p:pic>
        <p:nvPicPr>
          <p:cNvPr descr="PPT Template background file_Yellow.jpg" id="116" name="Google Shape;116;p3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17" name="Google Shape;117;p38"/>
          <p:cNvSpPr txBox="1"/>
          <p:nvPr>
            <p:ph type="title"/>
          </p:nvPr>
        </p:nvSpPr>
        <p:spPr>
          <a:xfrm>
            <a:off x="381884" y="1797599"/>
            <a:ext cx="3948874" cy="44357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8"/>
          <p:cNvSpPr txBox="1"/>
          <p:nvPr>
            <p:ph idx="1" type="body"/>
          </p:nvPr>
        </p:nvSpPr>
        <p:spPr>
          <a:xfrm>
            <a:off x="382766" y="2248650"/>
            <a:ext cx="3947992" cy="8524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2400"/>
              <a:buNone/>
              <a:defRPr sz="2400">
                <a:solidFill>
                  <a:schemeClr val="dk1"/>
                </a:solidFill>
              </a:defRPr>
            </a:lvl1pPr>
            <a:lvl2pPr indent="-228600" lvl="1" marL="914400" algn="l">
              <a:spcBef>
                <a:spcPts val="400"/>
              </a:spcBef>
              <a:spcAft>
                <a:spcPts val="0"/>
              </a:spcAft>
              <a:buClr>
                <a:schemeClr val="dk1"/>
              </a:buClr>
              <a:buSzPts val="2000"/>
              <a:buNone/>
              <a:defRPr/>
            </a:lvl2pPr>
            <a:lvl3pPr indent="-228600" lvl="2" marL="1371600" algn="l">
              <a:spcBef>
                <a:spcPts val="400"/>
              </a:spcBef>
              <a:spcAft>
                <a:spcPts val="0"/>
              </a:spcAft>
              <a:buClr>
                <a:schemeClr val="dk1"/>
              </a:buClr>
              <a:buSzPts val="20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ption 4">
  <p:cSld name="Section Divider - Option 4">
    <p:spTree>
      <p:nvGrpSpPr>
        <p:cNvPr id="119" name="Shape 119"/>
        <p:cNvGrpSpPr/>
        <p:nvPr/>
      </p:nvGrpSpPr>
      <p:grpSpPr>
        <a:xfrm>
          <a:off x="0" y="0"/>
          <a:ext cx="0" cy="0"/>
          <a:chOff x="0" y="0"/>
          <a:chExt cx="0" cy="0"/>
        </a:xfrm>
      </p:grpSpPr>
      <p:pic>
        <p:nvPicPr>
          <p:cNvPr descr="PPT Template background file_Charcoal.jpg" id="120" name="Google Shape;120;p3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21" name="Google Shape;121;p39"/>
          <p:cNvSpPr txBox="1"/>
          <p:nvPr>
            <p:ph type="title"/>
          </p:nvPr>
        </p:nvSpPr>
        <p:spPr>
          <a:xfrm>
            <a:off x="381884" y="1797599"/>
            <a:ext cx="3948874" cy="44357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9"/>
          <p:cNvSpPr txBox="1"/>
          <p:nvPr>
            <p:ph idx="1" type="body"/>
          </p:nvPr>
        </p:nvSpPr>
        <p:spPr>
          <a:xfrm>
            <a:off x="382766" y="2248650"/>
            <a:ext cx="3947992" cy="8524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lt1"/>
              </a:buClr>
              <a:buSzPts val="2400"/>
              <a:buNone/>
              <a:defRPr sz="2400">
                <a:solidFill>
                  <a:schemeClr val="lt1"/>
                </a:solidFill>
              </a:defRPr>
            </a:lvl1pPr>
            <a:lvl2pPr indent="-228600" lvl="1" marL="914400" algn="l">
              <a:spcBef>
                <a:spcPts val="400"/>
              </a:spcBef>
              <a:spcAft>
                <a:spcPts val="0"/>
              </a:spcAft>
              <a:buClr>
                <a:schemeClr val="dk1"/>
              </a:buClr>
              <a:buSzPts val="2000"/>
              <a:buNone/>
              <a:defRPr/>
            </a:lvl2pPr>
            <a:lvl3pPr indent="-228600" lvl="2" marL="1371600" algn="l">
              <a:spcBef>
                <a:spcPts val="400"/>
              </a:spcBef>
              <a:spcAft>
                <a:spcPts val="0"/>
              </a:spcAft>
              <a:buClr>
                <a:schemeClr val="dk1"/>
              </a:buClr>
              <a:buSzPts val="2000"/>
              <a:buNone/>
              <a:defRPr/>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1 (add own image)">
  <p:cSld name="Title slide – Red option 1 (add own image)">
    <p:spTree>
      <p:nvGrpSpPr>
        <p:cNvPr id="25" name="Shape 25"/>
        <p:cNvGrpSpPr/>
        <p:nvPr/>
      </p:nvGrpSpPr>
      <p:grpSpPr>
        <a:xfrm>
          <a:off x="0" y="0"/>
          <a:ext cx="0" cy="0"/>
          <a:chOff x="0" y="0"/>
          <a:chExt cx="0" cy="0"/>
        </a:xfrm>
      </p:grpSpPr>
      <p:pic>
        <p:nvPicPr>
          <p:cNvPr descr="PPT Template background file_Red.jpg" id="26" name="Google Shape;26;p1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7" name="Google Shape;27;p18"/>
          <p:cNvSpPr/>
          <p:nvPr>
            <p:ph idx="2" type="pic"/>
          </p:nvPr>
        </p:nvSpPr>
        <p:spPr>
          <a:xfrm>
            <a:off x="4587875" y="0"/>
            <a:ext cx="4556125" cy="6858000"/>
          </a:xfrm>
          <a:prstGeom prst="rect">
            <a:avLst/>
          </a:prstGeom>
          <a:solidFill>
            <a:srgbClr val="D8D8D8"/>
          </a:solidFill>
          <a:ln>
            <a:noFill/>
          </a:ln>
        </p:spPr>
      </p:sp>
      <p:sp>
        <p:nvSpPr>
          <p:cNvPr id="28" name="Google Shape;28;p18"/>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4">
  <p:cSld name="Title slide – Red option 4">
    <p:spTree>
      <p:nvGrpSpPr>
        <p:cNvPr id="30" name="Shape 30"/>
        <p:cNvGrpSpPr/>
        <p:nvPr/>
      </p:nvGrpSpPr>
      <p:grpSpPr>
        <a:xfrm>
          <a:off x="0" y="0"/>
          <a:ext cx="0" cy="0"/>
          <a:chOff x="0" y="0"/>
          <a:chExt cx="0" cy="0"/>
        </a:xfrm>
      </p:grpSpPr>
      <p:pic>
        <p:nvPicPr>
          <p:cNvPr descr="PPT Template background file_Red.jpg" id="31" name="Google Shape;31;p19"/>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32" name="Google Shape;32;p19"/>
          <p:cNvPicPr preferRelativeResize="0"/>
          <p:nvPr/>
        </p:nvPicPr>
        <p:blipFill rotWithShape="1">
          <a:blip r:embed="rId3">
            <a:alphaModFix/>
          </a:blip>
          <a:srcRect b="0" l="0" r="0" t="0"/>
          <a:stretch/>
        </p:blipFill>
        <p:spPr>
          <a:xfrm>
            <a:off x="4545013" y="0"/>
            <a:ext cx="4598987" cy="6858000"/>
          </a:xfrm>
          <a:prstGeom prst="rect">
            <a:avLst/>
          </a:prstGeom>
          <a:noFill/>
          <a:ln>
            <a:noFill/>
          </a:ln>
        </p:spPr>
      </p:pic>
      <p:sp>
        <p:nvSpPr>
          <p:cNvPr id="33" name="Google Shape;33;p19"/>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Red option 4">
  <p:cSld name="1_Title slide – Red option 4">
    <p:spTree>
      <p:nvGrpSpPr>
        <p:cNvPr id="35" name="Shape 35"/>
        <p:cNvGrpSpPr/>
        <p:nvPr/>
      </p:nvGrpSpPr>
      <p:grpSpPr>
        <a:xfrm>
          <a:off x="0" y="0"/>
          <a:ext cx="0" cy="0"/>
          <a:chOff x="0" y="0"/>
          <a:chExt cx="0" cy="0"/>
        </a:xfrm>
      </p:grpSpPr>
      <p:pic>
        <p:nvPicPr>
          <p:cNvPr descr="PPT Template background file_Red.jpg" id="36" name="Google Shape;36;p20"/>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37" name="Google Shape;37;p20"/>
          <p:cNvPicPr preferRelativeResize="0"/>
          <p:nvPr/>
        </p:nvPicPr>
        <p:blipFill rotWithShape="1">
          <a:blip r:embed="rId3">
            <a:alphaModFix/>
          </a:blip>
          <a:srcRect b="0" l="13060" r="38626" t="0"/>
          <a:stretch/>
        </p:blipFill>
        <p:spPr>
          <a:xfrm>
            <a:off x="4546600" y="-8711"/>
            <a:ext cx="4597400" cy="6875258"/>
          </a:xfrm>
          <a:prstGeom prst="rect">
            <a:avLst/>
          </a:prstGeom>
          <a:noFill/>
          <a:ln>
            <a:noFill/>
          </a:ln>
        </p:spPr>
      </p:pic>
      <p:sp>
        <p:nvSpPr>
          <p:cNvPr id="38" name="Google Shape;38;p20"/>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 Red option 4">
  <p:cSld name="2_Title slide – Red option 4">
    <p:spTree>
      <p:nvGrpSpPr>
        <p:cNvPr id="40" name="Shape 40"/>
        <p:cNvGrpSpPr/>
        <p:nvPr/>
      </p:nvGrpSpPr>
      <p:grpSpPr>
        <a:xfrm>
          <a:off x="0" y="0"/>
          <a:ext cx="0" cy="0"/>
          <a:chOff x="0" y="0"/>
          <a:chExt cx="0" cy="0"/>
        </a:xfrm>
      </p:grpSpPr>
      <p:pic>
        <p:nvPicPr>
          <p:cNvPr descr="PPT Template background file_Red.jpg" id="41" name="Google Shape;41;p2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269F8271-Edit.jpg" id="42" name="Google Shape;42;p21"/>
          <p:cNvPicPr preferRelativeResize="0"/>
          <p:nvPr/>
        </p:nvPicPr>
        <p:blipFill rotWithShape="1">
          <a:blip r:embed="rId3">
            <a:alphaModFix/>
          </a:blip>
          <a:srcRect b="0" l="27099" r="28482" t="0"/>
          <a:stretch/>
        </p:blipFill>
        <p:spPr>
          <a:xfrm>
            <a:off x="4546600" y="0"/>
            <a:ext cx="4597399" cy="6898609"/>
          </a:xfrm>
          <a:prstGeom prst="rect">
            <a:avLst/>
          </a:prstGeom>
          <a:noFill/>
          <a:ln>
            <a:noFill/>
          </a:ln>
        </p:spPr>
      </p:pic>
      <p:sp>
        <p:nvSpPr>
          <p:cNvPr id="43" name="Google Shape;43;p21"/>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1"/>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5 (no image)">
  <p:cSld name="Title slide – Red option 5 (no image)">
    <p:spTree>
      <p:nvGrpSpPr>
        <p:cNvPr id="45" name="Shape 45"/>
        <p:cNvGrpSpPr/>
        <p:nvPr/>
      </p:nvGrpSpPr>
      <p:grpSpPr>
        <a:xfrm>
          <a:off x="0" y="0"/>
          <a:ext cx="0" cy="0"/>
          <a:chOff x="0" y="0"/>
          <a:chExt cx="0" cy="0"/>
        </a:xfrm>
      </p:grpSpPr>
      <p:pic>
        <p:nvPicPr>
          <p:cNvPr descr="PPT Template background file_Red.jpg" id="46" name="Google Shape;46;p2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7" name="Google Shape;47;p22"/>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1 (add own image)">
  <p:cSld name="Title slide – White option 1 (add own image)">
    <p:spTree>
      <p:nvGrpSpPr>
        <p:cNvPr id="49" name="Shape 49"/>
        <p:cNvGrpSpPr/>
        <p:nvPr/>
      </p:nvGrpSpPr>
      <p:grpSpPr>
        <a:xfrm>
          <a:off x="0" y="0"/>
          <a:ext cx="0" cy="0"/>
          <a:chOff x="0" y="0"/>
          <a:chExt cx="0" cy="0"/>
        </a:xfrm>
      </p:grpSpPr>
      <p:sp>
        <p:nvSpPr>
          <p:cNvPr id="50" name="Google Shape;50;p2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SY_MB1_PMS_1_Colour_Standard_Logo.png" id="51" name="Google Shape;51;p23"/>
          <p:cNvPicPr preferRelativeResize="0"/>
          <p:nvPr/>
        </p:nvPicPr>
        <p:blipFill rotWithShape="1">
          <a:blip r:embed="rId2">
            <a:alphaModFix/>
          </a:blip>
          <a:srcRect b="0" l="0" r="0" t="0"/>
          <a:stretch/>
        </p:blipFill>
        <p:spPr>
          <a:xfrm>
            <a:off x="454025" y="5905500"/>
            <a:ext cx="1536700" cy="530225"/>
          </a:xfrm>
          <a:prstGeom prst="rect">
            <a:avLst/>
          </a:prstGeom>
          <a:noFill/>
          <a:ln>
            <a:noFill/>
          </a:ln>
        </p:spPr>
      </p:pic>
      <p:sp>
        <p:nvSpPr>
          <p:cNvPr id="52" name="Google Shape;52;p23"/>
          <p:cNvSpPr/>
          <p:nvPr>
            <p:ph idx="2" type="pic"/>
          </p:nvPr>
        </p:nvSpPr>
        <p:spPr>
          <a:xfrm>
            <a:off x="4587876" y="418354"/>
            <a:ext cx="4150358" cy="6017555"/>
          </a:xfrm>
          <a:prstGeom prst="rect">
            <a:avLst/>
          </a:prstGeom>
          <a:solidFill>
            <a:srgbClr val="D8D8D8"/>
          </a:solidFill>
          <a:ln>
            <a:noFill/>
          </a:ln>
        </p:spPr>
      </p:sp>
      <p:sp>
        <p:nvSpPr>
          <p:cNvPr id="53" name="Google Shape;53;p23"/>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3"/>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2">
  <p:cSld name="Title slide – White option 2">
    <p:spTree>
      <p:nvGrpSpPr>
        <p:cNvPr id="55" name="Shape 55"/>
        <p:cNvGrpSpPr/>
        <p:nvPr/>
      </p:nvGrpSpPr>
      <p:grpSpPr>
        <a:xfrm>
          <a:off x="0" y="0"/>
          <a:ext cx="0" cy="0"/>
          <a:chOff x="0" y="0"/>
          <a:chExt cx="0" cy="0"/>
        </a:xfrm>
      </p:grpSpPr>
      <p:sp>
        <p:nvSpPr>
          <p:cNvPr id="56" name="Google Shape;56;p2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7" name="Google Shape;57;p24"/>
          <p:cNvPicPr preferRelativeResize="0"/>
          <p:nvPr/>
        </p:nvPicPr>
        <p:blipFill rotWithShape="1">
          <a:blip r:embed="rId2">
            <a:alphaModFix/>
          </a:blip>
          <a:srcRect b="0" l="0" r="0" t="0"/>
          <a:stretch/>
        </p:blipFill>
        <p:spPr>
          <a:xfrm>
            <a:off x="4645025" y="419100"/>
            <a:ext cx="4035425" cy="6016625"/>
          </a:xfrm>
          <a:prstGeom prst="rect">
            <a:avLst/>
          </a:prstGeom>
          <a:noFill/>
          <a:ln>
            <a:noFill/>
          </a:ln>
        </p:spPr>
      </p:pic>
      <p:pic>
        <p:nvPicPr>
          <p:cNvPr descr="USY_MB1_PMS_1_Colour_Standard_Logo.png" id="58" name="Google Shape;58;p24"/>
          <p:cNvPicPr preferRelativeResize="0"/>
          <p:nvPr/>
        </p:nvPicPr>
        <p:blipFill rotWithShape="1">
          <a:blip r:embed="rId3">
            <a:alphaModFix/>
          </a:blip>
          <a:srcRect b="0" l="0" r="0" t="0"/>
          <a:stretch/>
        </p:blipFill>
        <p:spPr>
          <a:xfrm>
            <a:off x="454025" y="5905500"/>
            <a:ext cx="1536700" cy="530225"/>
          </a:xfrm>
          <a:prstGeom prst="rect">
            <a:avLst/>
          </a:prstGeom>
          <a:noFill/>
          <a:ln>
            <a:noFill/>
          </a:ln>
        </p:spPr>
      </p:pic>
      <p:sp>
        <p:nvSpPr>
          <p:cNvPr id="59" name="Google Shape;59;p24"/>
          <p:cNvSpPr txBox="1"/>
          <p:nvPr>
            <p:ph type="title"/>
          </p:nvPr>
        </p:nvSpPr>
        <p:spPr>
          <a:xfrm>
            <a:off x="381884" y="1797599"/>
            <a:ext cx="3948874" cy="13229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 type="body"/>
          </p:nvPr>
        </p:nvSpPr>
        <p:spPr>
          <a:xfrm>
            <a:off x="366941" y="3360968"/>
            <a:ext cx="3963817" cy="8524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20"/>
              </a:spcBef>
              <a:spcAft>
                <a:spcPts val="0"/>
              </a:spcAft>
              <a:buClr>
                <a:schemeClr val="dk1"/>
              </a:buClr>
              <a:buSzPts val="1600"/>
              <a:buNone/>
              <a:defRPr sz="1600"/>
            </a:lvl1pPr>
            <a:lvl2pPr indent="-228600" lvl="1" marL="914400" algn="l">
              <a:spcBef>
                <a:spcPts val="320"/>
              </a:spcBef>
              <a:spcAft>
                <a:spcPts val="0"/>
              </a:spcAft>
              <a:buClr>
                <a:schemeClr val="dk1"/>
              </a:buClr>
              <a:buSzPts val="1600"/>
              <a:buNone/>
              <a:defRPr sz="1600"/>
            </a:lvl2pPr>
            <a:lvl3pPr indent="-228600" lvl="2" marL="1371600" algn="l">
              <a:spcBef>
                <a:spcPts val="320"/>
              </a:spcBef>
              <a:spcAft>
                <a:spcPts val="0"/>
              </a:spcAft>
              <a:buClr>
                <a:schemeClr val="dk1"/>
              </a:buClr>
              <a:buSzPts val="1600"/>
              <a:buNone/>
              <a:defRPr sz="1600"/>
            </a:lvl3pPr>
            <a:lvl4pPr indent="-228600" lvl="3" marL="1828800" algn="l">
              <a:spcBef>
                <a:spcPts val="400"/>
              </a:spcBef>
              <a:spcAft>
                <a:spcPts val="0"/>
              </a:spcAft>
              <a:buClr>
                <a:schemeClr val="dk1"/>
              </a:buClr>
              <a:buSzPts val="2000"/>
              <a:buNone/>
              <a:defRPr/>
            </a:lvl4pPr>
            <a:lvl5pPr indent="-228600" lvl="4" marL="2286000" algn="l">
              <a:spcBef>
                <a:spcPts val="400"/>
              </a:spcBef>
              <a:spcAft>
                <a:spcPts val="0"/>
              </a:spcAft>
              <a:buClr>
                <a:schemeClr val="dk1"/>
              </a:buClr>
              <a:buSzPts val="20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chemeClr val="accent1"/>
                </a:solidFill>
                <a:latin typeface="Twentieth Century"/>
                <a:ea typeface="Twentieth Century"/>
                <a:cs typeface="Twentieth Century"/>
                <a:sym typeface="Twentieth Century"/>
              </a:defRPr>
            </a:lvl1pPr>
            <a:lvl2pPr lvl="1"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2pPr>
            <a:lvl3pPr lvl="2"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3pPr>
            <a:lvl4pPr lvl="3"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4pPr>
            <a:lvl5pPr lvl="4"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5pPr>
            <a:lvl6pPr lvl="5"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6pPr>
            <a:lvl7pPr lvl="6"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7pPr>
            <a:lvl8pPr lvl="7"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8pPr>
            <a:lvl9pPr lvl="8" marR="0" rtl="0" algn="l">
              <a:spcBef>
                <a:spcPts val="0"/>
              </a:spcBef>
              <a:spcAft>
                <a:spcPts val="0"/>
              </a:spcAft>
              <a:buSzPts val="1400"/>
              <a:buNone/>
              <a:defRPr b="1" i="0" sz="2400" u="none" cap="none" strike="noStrike">
                <a:solidFill>
                  <a:schemeClr val="accent1"/>
                </a:solidFill>
                <a:latin typeface="Twentieth Century"/>
                <a:ea typeface="Twentieth Century"/>
                <a:cs typeface="Twentieth Century"/>
                <a:sym typeface="Twentieth Century"/>
              </a:defRPr>
            </a:lvl9pPr>
          </a:lstStyle>
          <a:p/>
        </p:txBody>
      </p:sp>
      <p:sp>
        <p:nvSpPr>
          <p:cNvPr id="11" name="Google Shape;11;p15"/>
          <p:cNvSpPr txBox="1"/>
          <p:nvPr>
            <p:ph idx="1" type="body"/>
          </p:nvPr>
        </p:nvSpPr>
        <p:spPr>
          <a:xfrm>
            <a:off x="457200" y="1358900"/>
            <a:ext cx="8229600" cy="4767263"/>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480"/>
              </a:spcBef>
              <a:spcAft>
                <a:spcPts val="0"/>
              </a:spcAft>
              <a:buClr>
                <a:schemeClr val="dk1"/>
              </a:buClr>
              <a:buSzPts val="2400"/>
              <a:buFont typeface="Merriweather Sans"/>
              <a:buChar char="–"/>
              <a:defRPr b="0" i="0" sz="2400" u="none" cap="none" strike="noStrike">
                <a:solidFill>
                  <a:schemeClr val="dk1"/>
                </a:solidFill>
                <a:latin typeface="Twentieth Century"/>
                <a:ea typeface="Twentieth Century"/>
                <a:cs typeface="Twentieth Century"/>
                <a:sym typeface="Twentieth Century"/>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5"/>
          <p:cNvSpPr txBox="1"/>
          <p:nvPr/>
        </p:nvSpPr>
        <p:spPr>
          <a:xfrm>
            <a:off x="3810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900" u="none" cap="none" strike="noStrike">
                <a:solidFill>
                  <a:schemeClr val="dk1"/>
                </a:solidFill>
                <a:latin typeface="Twentieth Century"/>
                <a:ea typeface="Twentieth Century"/>
                <a:cs typeface="Twentieth Century"/>
                <a:sym typeface="Twentieth Century"/>
              </a:rPr>
              <a:t>The University of Sydney</a:t>
            </a:r>
            <a:endParaRPr/>
          </a:p>
        </p:txBody>
      </p:sp>
      <p:sp>
        <p:nvSpPr>
          <p:cNvPr id="13" name="Google Shape;13;p15"/>
          <p:cNvSpPr txBox="1"/>
          <p:nvPr/>
        </p:nvSpPr>
        <p:spPr>
          <a:xfrm>
            <a:off x="66294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900" u="none" cap="none" strike="noStrike">
                <a:solidFill>
                  <a:schemeClr val="dk1"/>
                </a:solidFill>
                <a:latin typeface="Twentieth Century"/>
                <a:ea typeface="Twentieth Century"/>
                <a:cs typeface="Twentieth Century"/>
                <a:sym typeface="Twentieth Century"/>
              </a:rPr>
              <a:t>Page </a:t>
            </a:r>
            <a:fld id="{00000000-1234-1234-1234-123412341234}" type="slidenum">
              <a:rPr b="0" i="0" lang="en-US" sz="900" u="none" cap="none" strike="noStrike">
                <a:solidFill>
                  <a:schemeClr val="dk1"/>
                </a:solidFill>
                <a:latin typeface="Twentieth Century"/>
                <a:ea typeface="Twentieth Century"/>
                <a:cs typeface="Twentieth Century"/>
                <a:sym typeface="Twentieth Century"/>
              </a:rPr>
              <a:t>‹#›</a:t>
            </a:fld>
            <a:endParaRPr b="0" i="0" sz="900" u="none" cap="none" strike="noStrike">
              <a:solidFill>
                <a:schemeClr val="dk1"/>
              </a:solidFill>
              <a:latin typeface="Twentieth Century"/>
              <a:ea typeface="Twentieth Century"/>
              <a:cs typeface="Twentieth Century"/>
              <a:sym typeface="Twentieth Century"/>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
          <p:cNvSpPr txBox="1"/>
          <p:nvPr>
            <p:ph type="title"/>
          </p:nvPr>
        </p:nvSpPr>
        <p:spPr>
          <a:xfrm>
            <a:off x="381884" y="1797599"/>
            <a:ext cx="3948874" cy="156336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Welcome to CS10 Group</a:t>
            </a:r>
            <a:br>
              <a:rPr lang="en-US">
                <a:latin typeface="Twentieth Century"/>
                <a:ea typeface="Twentieth Century"/>
                <a:cs typeface="Twentieth Century"/>
                <a:sym typeface="Twentieth Century"/>
              </a:rPr>
            </a:br>
            <a:r>
              <a:rPr lang="en-US">
                <a:latin typeface="Twentieth Century"/>
                <a:ea typeface="Twentieth Century"/>
                <a:cs typeface="Twentieth Century"/>
                <a:sym typeface="Twentieth Century"/>
              </a:rPr>
              <a:t>Sixth Meeting</a:t>
            </a:r>
            <a:br>
              <a:rPr lang="en-US">
                <a:latin typeface="Twentieth Century"/>
                <a:ea typeface="Twentieth Century"/>
                <a:cs typeface="Twentieth Century"/>
                <a:sym typeface="Twentieth Century"/>
              </a:rPr>
            </a:br>
            <a:br>
              <a:rPr lang="en-US">
                <a:latin typeface="Twentieth Century"/>
                <a:ea typeface="Twentieth Century"/>
                <a:cs typeface="Twentieth Century"/>
                <a:sym typeface="Twentieth Century"/>
              </a:rPr>
            </a:br>
            <a:br>
              <a:rPr b="0" lang="en-US">
                <a:solidFill>
                  <a:schemeClr val="dk1"/>
                </a:solidFill>
                <a:latin typeface="Twentieth Century"/>
                <a:ea typeface="Twentieth Century"/>
                <a:cs typeface="Twentieth Century"/>
                <a:sym typeface="Twentieth Century"/>
              </a:rPr>
            </a:br>
            <a:endParaRPr b="0">
              <a:solidFill>
                <a:schemeClr val="dk1"/>
              </a:solidFill>
              <a:latin typeface="Twentieth Century"/>
              <a:ea typeface="Twentieth Century"/>
              <a:cs typeface="Twentieth Century"/>
              <a:sym typeface="Twentieth Century"/>
            </a:endParaRPr>
          </a:p>
        </p:txBody>
      </p:sp>
      <p:sp>
        <p:nvSpPr>
          <p:cNvPr id="128" name="Google Shape;128;p1"/>
          <p:cNvSpPr txBox="1"/>
          <p:nvPr>
            <p:ph idx="4294967295" type="body"/>
          </p:nvPr>
        </p:nvSpPr>
        <p:spPr>
          <a:xfrm>
            <a:off x="366942" y="3001738"/>
            <a:ext cx="3806642" cy="2340969"/>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None/>
            </a:pPr>
            <a:r>
              <a:rPr b="1" lang="en-US">
                <a:latin typeface="Twentieth Century"/>
                <a:ea typeface="Twentieth Century"/>
                <a:cs typeface="Twentieth Century"/>
                <a:sym typeface="Twentieth Century"/>
              </a:rPr>
              <a:t>Team member</a:t>
            </a:r>
            <a:endParaRPr/>
          </a:p>
          <a:p>
            <a:pPr indent="0" lvl="0" marL="0" rtl="0" algn="l">
              <a:spcBef>
                <a:spcPts val="408"/>
              </a:spcBef>
              <a:spcAft>
                <a:spcPts val="0"/>
              </a:spcAft>
              <a:buClr>
                <a:schemeClr val="dk1"/>
              </a:buClr>
              <a:buSzPct val="100000"/>
              <a:buNone/>
            </a:pPr>
            <a:r>
              <a:rPr lang="en-US">
                <a:latin typeface="Twentieth Century"/>
                <a:ea typeface="Twentieth Century"/>
                <a:cs typeface="Twentieth Century"/>
                <a:sym typeface="Twentieth Century"/>
              </a:rPr>
              <a:t>Wilma Liu (Leader)</a:t>
            </a:r>
            <a:endParaRPr/>
          </a:p>
          <a:p>
            <a:pPr indent="0" lvl="0" marL="0" rtl="0" algn="l">
              <a:spcBef>
                <a:spcPts val="408"/>
              </a:spcBef>
              <a:spcAft>
                <a:spcPts val="0"/>
              </a:spcAft>
              <a:buClr>
                <a:schemeClr val="dk1"/>
              </a:buClr>
              <a:buSzPct val="100000"/>
              <a:buNone/>
            </a:pPr>
            <a:r>
              <a:rPr lang="en-US">
                <a:latin typeface="Twentieth Century"/>
                <a:ea typeface="Twentieth Century"/>
                <a:cs typeface="Twentieth Century"/>
                <a:sym typeface="Twentieth Century"/>
              </a:rPr>
              <a:t>Fiona Hu</a:t>
            </a:r>
            <a:endParaRPr/>
          </a:p>
          <a:p>
            <a:pPr indent="0" lvl="0" marL="0" rtl="0" algn="l">
              <a:spcBef>
                <a:spcPts val="408"/>
              </a:spcBef>
              <a:spcAft>
                <a:spcPts val="0"/>
              </a:spcAft>
              <a:buClr>
                <a:schemeClr val="dk1"/>
              </a:buClr>
              <a:buSzPct val="100000"/>
              <a:buNone/>
            </a:pPr>
            <a:r>
              <a:rPr lang="en-US">
                <a:latin typeface="Twentieth Century"/>
                <a:ea typeface="Twentieth Century"/>
                <a:cs typeface="Twentieth Century"/>
                <a:sym typeface="Twentieth Century"/>
              </a:rPr>
              <a:t>Pat Zhang</a:t>
            </a:r>
            <a:endParaRPr/>
          </a:p>
          <a:p>
            <a:pPr indent="0" lvl="0" marL="0" rtl="0" algn="l">
              <a:spcBef>
                <a:spcPts val="408"/>
              </a:spcBef>
              <a:spcAft>
                <a:spcPts val="0"/>
              </a:spcAft>
              <a:buClr>
                <a:schemeClr val="dk1"/>
              </a:buClr>
              <a:buSzPct val="100000"/>
              <a:buNone/>
            </a:pPr>
            <a:r>
              <a:rPr lang="en-US">
                <a:latin typeface="Twentieth Century"/>
                <a:ea typeface="Twentieth Century"/>
                <a:cs typeface="Twentieth Century"/>
                <a:sym typeface="Twentieth Century"/>
              </a:rPr>
              <a:t>Elvia Tong</a:t>
            </a:r>
            <a:endParaRPr/>
          </a:p>
          <a:p>
            <a:pPr indent="0" lvl="0" marL="0" rtl="0" algn="l">
              <a:spcBef>
                <a:spcPts val="408"/>
              </a:spcBef>
              <a:spcAft>
                <a:spcPts val="0"/>
              </a:spcAft>
              <a:buClr>
                <a:schemeClr val="dk1"/>
              </a:buClr>
              <a:buSzPct val="100000"/>
              <a:buNone/>
            </a:pPr>
            <a:r>
              <a:rPr lang="en-US" sz="2400"/>
              <a:t>Reehaa Ding</a:t>
            </a:r>
            <a:endParaRPr/>
          </a:p>
          <a:p>
            <a:pPr indent="0" lvl="0" marL="0" rtl="0" algn="l">
              <a:spcBef>
                <a:spcPts val="408"/>
              </a:spcBef>
              <a:spcAft>
                <a:spcPts val="0"/>
              </a:spcAft>
              <a:buClr>
                <a:schemeClr val="dk1"/>
              </a:buClr>
              <a:buSzPct val="100000"/>
              <a:buNone/>
            </a:pPr>
            <a:r>
              <a:rPr lang="en-US">
                <a:latin typeface="Twentieth Century"/>
                <a:ea typeface="Twentieth Century"/>
                <a:cs typeface="Twentieth Century"/>
                <a:sym typeface="Twentieth Century"/>
              </a:rPr>
              <a:t>William Quan</a:t>
            </a:r>
            <a:endParaRPr>
              <a:latin typeface="Twentieth Century"/>
              <a:ea typeface="Twentieth Century"/>
              <a:cs typeface="Twentieth Century"/>
              <a:sym typeface="Twentieth Century"/>
            </a:endParaRPr>
          </a:p>
          <a:p>
            <a:pPr indent="0" lvl="0" marL="0" rtl="0" algn="l">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a:p>
            <a:pPr indent="0" lvl="0" marL="0" rtl="0" algn="l">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a:p>
            <a:pPr indent="0" lvl="0" marL="0" rtl="0" algn="l">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a:p>
            <a:pPr indent="0" lvl="0" marL="0" rtl="0" algn="l">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3745ec8068_4_58"/>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Visualization     </a:t>
            </a:r>
            <a:endParaRPr/>
          </a:p>
        </p:txBody>
      </p:sp>
      <p:sp>
        <p:nvSpPr>
          <p:cNvPr id="203" name="Google Shape;203;g23745ec8068_4_58"/>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04" name="Google Shape;204;g23745ec8068_4_58"/>
          <p:cNvSpPr txBox="1"/>
          <p:nvPr>
            <p:ph idx="2" type="body"/>
          </p:nvPr>
        </p:nvSpPr>
        <p:spPr>
          <a:xfrm>
            <a:off x="250825" y="126841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205" name="Google Shape;205;g23745ec8068_4_58"/>
          <p:cNvPicPr preferRelativeResize="0"/>
          <p:nvPr/>
        </p:nvPicPr>
        <p:blipFill>
          <a:blip r:embed="rId3">
            <a:alphaModFix/>
          </a:blip>
          <a:stretch>
            <a:fillRect/>
          </a:stretch>
        </p:blipFill>
        <p:spPr>
          <a:xfrm>
            <a:off x="206975" y="1260474"/>
            <a:ext cx="8750802" cy="5059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6"/>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Model    </a:t>
            </a:r>
            <a:endParaRPr/>
          </a:p>
        </p:txBody>
      </p:sp>
      <p:sp>
        <p:nvSpPr>
          <p:cNvPr id="212" name="Google Shape;212;p6"/>
          <p:cNvSpPr txBox="1"/>
          <p:nvPr>
            <p:ph idx="2" type="body"/>
          </p:nvPr>
        </p:nvSpPr>
        <p:spPr>
          <a:xfrm>
            <a:off x="250825" y="1268535"/>
            <a:ext cx="8663100" cy="4925400"/>
          </a:xfrm>
          <a:prstGeom prst="rect">
            <a:avLst/>
          </a:prstGeom>
          <a:noFill/>
          <a:ln>
            <a:noFill/>
          </a:ln>
        </p:spPr>
        <p:txBody>
          <a:bodyPr anchorCtr="0" anchor="ctr" bIns="0" lIns="91425" spcFirstLastPara="1" rIns="0" wrap="square" tIns="0">
            <a:normAutofit/>
          </a:bodyPr>
          <a:lstStyle/>
          <a:p>
            <a:pPr indent="0" lvl="0" marL="0" rtl="0" algn="l">
              <a:spcBef>
                <a:spcPts val="0"/>
              </a:spcBef>
              <a:spcAft>
                <a:spcPts val="0"/>
              </a:spcAft>
              <a:buClr>
                <a:schemeClr val="dk1"/>
              </a:buClr>
              <a:buSzPts val="2000"/>
              <a:buNone/>
            </a:pPr>
            <a:r>
              <a:t/>
            </a:r>
            <a:endParaRPr b="1" sz="2400"/>
          </a:p>
          <a:p>
            <a:pPr indent="-342900" lvl="0" marL="342900" rtl="0" algn="l">
              <a:spcBef>
                <a:spcPts val="0"/>
              </a:spcBef>
              <a:spcAft>
                <a:spcPts val="0"/>
              </a:spcAft>
              <a:buSzPts val="2400"/>
              <a:buChar char="–"/>
            </a:pPr>
            <a:r>
              <a:rPr b="1" lang="en-US" sz="2400"/>
              <a:t>The number of arrivals</a:t>
            </a:r>
            <a:endParaRPr b="1" sz="2400"/>
          </a:p>
          <a:p>
            <a:pPr indent="0" lvl="0" marL="0" rtl="0" algn="l">
              <a:spcBef>
                <a:spcPts val="0"/>
              </a:spcBef>
              <a:spcAft>
                <a:spcPts val="0"/>
              </a:spcAft>
              <a:buClr>
                <a:schemeClr val="dk1"/>
              </a:buClr>
              <a:buSzPts val="2000"/>
              <a:buNone/>
            </a:pPr>
            <a:r>
              <a:rPr lang="en-US" sz="2400"/>
              <a:t>	1) Monthly data</a:t>
            </a:r>
            <a:endParaRPr sz="2400"/>
          </a:p>
          <a:p>
            <a:pPr indent="0" lvl="0" marL="0" rtl="0" algn="l">
              <a:spcBef>
                <a:spcPts val="0"/>
              </a:spcBef>
              <a:spcAft>
                <a:spcPts val="0"/>
              </a:spcAft>
              <a:buClr>
                <a:schemeClr val="dk1"/>
              </a:buClr>
              <a:buSzPts val="2000"/>
              <a:buNone/>
            </a:pPr>
            <a:r>
              <a:rPr lang="en-US" sz="2400"/>
              <a:t>	2) From SARS to Covid-19</a:t>
            </a:r>
            <a:endParaRPr sz="2400"/>
          </a:p>
          <a:p>
            <a:pPr indent="0" lvl="0" marL="0" rtl="0" algn="l">
              <a:spcBef>
                <a:spcPts val="0"/>
              </a:spcBef>
              <a:spcAft>
                <a:spcPts val="0"/>
              </a:spcAft>
              <a:buClr>
                <a:schemeClr val="dk1"/>
              </a:buClr>
              <a:buSzPts val="2000"/>
              <a:buNone/>
            </a:pPr>
            <a:r>
              <a:t/>
            </a:r>
            <a:endParaRPr b="1" sz="2400"/>
          </a:p>
          <a:p>
            <a:pPr indent="-342900" lvl="0" marL="342900" rtl="0" algn="l">
              <a:spcBef>
                <a:spcPts val="0"/>
              </a:spcBef>
              <a:spcAft>
                <a:spcPts val="0"/>
              </a:spcAft>
              <a:buSzPts val="2400"/>
              <a:buChar char="–"/>
            </a:pPr>
            <a:r>
              <a:rPr b="1" lang="en-US" sz="2400"/>
              <a:t>LSTM model for time series data</a:t>
            </a:r>
            <a:endParaRPr b="1" sz="2400"/>
          </a:p>
          <a:p>
            <a:pPr indent="0" lvl="0" marL="0" rtl="0" algn="l">
              <a:spcBef>
                <a:spcPts val="0"/>
              </a:spcBef>
              <a:spcAft>
                <a:spcPts val="0"/>
              </a:spcAft>
              <a:buNone/>
            </a:pPr>
            <a:r>
              <a:rPr lang="en-US" sz="2400"/>
              <a:t>	1)Autocorrelation proof</a:t>
            </a:r>
            <a:endParaRPr sz="2400"/>
          </a:p>
          <a:p>
            <a:pPr indent="0" lvl="0" marL="0" rtl="0" algn="l">
              <a:spcBef>
                <a:spcPts val="0"/>
              </a:spcBef>
              <a:spcAft>
                <a:spcPts val="0"/>
              </a:spcAft>
              <a:buNone/>
            </a:pPr>
            <a:r>
              <a:rPr lang="en-US" sz="2400"/>
              <a:t>	2)Sensitivity analysis</a:t>
            </a:r>
            <a:endParaRPr sz="2400"/>
          </a:p>
          <a:p>
            <a:pPr indent="0" lvl="0" marL="0" rtl="0" algn="l">
              <a:spcBef>
                <a:spcPts val="0"/>
              </a:spcBef>
              <a:spcAft>
                <a:spcPts val="0"/>
              </a:spcAft>
              <a:buNone/>
            </a:pPr>
            <a:r>
              <a:rPr lang="en-US" sz="2400"/>
              <a:t>	3)Backtesting for robustness</a:t>
            </a:r>
            <a:endParaRPr sz="2400"/>
          </a:p>
          <a:p>
            <a:pPr indent="0" lvl="0" marL="0" rtl="0" algn="l">
              <a:spcBef>
                <a:spcPts val="0"/>
              </a:spcBef>
              <a:spcAft>
                <a:spcPts val="0"/>
              </a:spcAft>
              <a:buNone/>
            </a:pPr>
            <a:r>
              <a:rPr lang="en-US" sz="2400"/>
              <a:t>	4)Backward fitting and forward prediction</a:t>
            </a:r>
            <a:endParaRPr sz="2400"/>
          </a:p>
          <a:p>
            <a:pPr indent="0" lvl="0" marL="0" rtl="0" algn="l">
              <a:lnSpc>
                <a:spcPct val="90000"/>
              </a:lnSpc>
              <a:spcBef>
                <a:spcPts val="0"/>
              </a:spcBef>
              <a:spcAft>
                <a:spcPts val="0"/>
              </a:spcAft>
              <a:buClr>
                <a:schemeClr val="dk1"/>
              </a:buClr>
              <a:buSzPts val="2000"/>
              <a:buNone/>
            </a:pPr>
            <a:r>
              <a:t/>
            </a:r>
            <a:endParaRPr b="1" sz="2400"/>
          </a:p>
          <a:p>
            <a:pPr indent="0" lvl="0" marL="0" rtl="0" algn="l">
              <a:lnSpc>
                <a:spcPct val="90000"/>
              </a:lnSpc>
              <a:spcBef>
                <a:spcPts val="0"/>
              </a:spcBef>
              <a:spcAft>
                <a:spcPts val="0"/>
              </a:spcAft>
              <a:buClr>
                <a:schemeClr val="dk1"/>
              </a:buClr>
              <a:buSzPts val="2000"/>
              <a:buNone/>
            </a:pPr>
            <a:r>
              <a:t/>
            </a:r>
            <a:endParaRPr b="1" sz="2400"/>
          </a:p>
          <a:p>
            <a:pPr indent="0" lvl="0" marL="0" rtl="0" algn="l">
              <a:lnSpc>
                <a:spcPct val="90000"/>
              </a:lnSpc>
              <a:spcBef>
                <a:spcPts val="0"/>
              </a:spcBef>
              <a:spcAft>
                <a:spcPts val="0"/>
              </a:spcAft>
              <a:buClr>
                <a:schemeClr val="dk1"/>
              </a:buClr>
              <a:buSzPts val="2000"/>
              <a:buNone/>
            </a:pPr>
            <a:r>
              <a:t/>
            </a:r>
            <a:endParaRPr b="1" sz="2400"/>
          </a:p>
          <a:p>
            <a:pPr indent="0" lvl="0" marL="0" rtl="0" algn="l">
              <a:lnSpc>
                <a:spcPct val="90000"/>
              </a:lnSpc>
              <a:spcBef>
                <a:spcPts val="0"/>
              </a:spcBef>
              <a:spcAft>
                <a:spcPts val="0"/>
              </a:spcAft>
              <a:buClr>
                <a:schemeClr val="dk1"/>
              </a:buClr>
              <a:buSzPts val="2000"/>
              <a:buNone/>
            </a:pPr>
            <a:r>
              <a:t/>
            </a:r>
            <a:endParaRPr/>
          </a:p>
        </p:txBody>
      </p:sp>
      <p:pic>
        <p:nvPicPr>
          <p:cNvPr id="213" name="Google Shape;213;p6"/>
          <p:cNvPicPr preferRelativeResize="0"/>
          <p:nvPr/>
        </p:nvPicPr>
        <p:blipFill>
          <a:blip r:embed="rId3">
            <a:alphaModFix/>
          </a:blip>
          <a:stretch>
            <a:fillRect/>
          </a:stretch>
        </p:blipFill>
        <p:spPr>
          <a:xfrm>
            <a:off x="4966875" y="1554149"/>
            <a:ext cx="3649601" cy="2239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1a05135737_0_0"/>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Travelling problem impact forecast- Expected outcomes</a:t>
            </a:r>
            <a:endParaRPr/>
          </a:p>
        </p:txBody>
      </p:sp>
      <p:sp>
        <p:nvSpPr>
          <p:cNvPr id="220" name="Google Shape;220;g21a05135737_0_0"/>
          <p:cNvSpPr txBox="1"/>
          <p:nvPr>
            <p:ph idx="1" type="body"/>
          </p:nvPr>
        </p:nvSpPr>
        <p:spPr>
          <a:xfrm>
            <a:off x="250825" y="1260476"/>
            <a:ext cx="8663100" cy="5192700"/>
          </a:xfrm>
          <a:prstGeom prst="rect">
            <a:avLst/>
          </a:prstGeom>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Font typeface="Arial"/>
              <a:buNone/>
            </a:pPr>
            <a:r>
              <a:t/>
            </a:r>
            <a:endParaRPr b="1"/>
          </a:p>
          <a:p>
            <a:pPr indent="-342900" lvl="0" marL="342900" rtl="0" algn="l">
              <a:lnSpc>
                <a:spcPct val="90000"/>
              </a:lnSpc>
              <a:spcBef>
                <a:spcPts val="0"/>
              </a:spcBef>
              <a:spcAft>
                <a:spcPts val="0"/>
              </a:spcAft>
              <a:buSzPts val="2400"/>
              <a:buChar char="–"/>
            </a:pPr>
            <a:r>
              <a:rPr b="1" lang="en-US"/>
              <a:t>Impact</a:t>
            </a:r>
            <a:endParaRPr b="1"/>
          </a:p>
          <a:p>
            <a:pPr indent="-381000" lvl="0" marL="457200" rtl="0" algn="l">
              <a:spcBef>
                <a:spcPts val="0"/>
              </a:spcBef>
              <a:spcAft>
                <a:spcPts val="0"/>
              </a:spcAft>
              <a:buSzPts val="2400"/>
              <a:buChar char="●"/>
            </a:pPr>
            <a:r>
              <a:rPr lang="en-US"/>
              <a:t>The influence of the epidemic on the tourism industry (especially changes in the number of tourists)</a:t>
            </a:r>
            <a:endParaRPr/>
          </a:p>
          <a:p>
            <a:pPr indent="0" lvl="0" marL="914400" rtl="0" algn="l">
              <a:spcBef>
                <a:spcPts val="500"/>
              </a:spcBef>
              <a:spcAft>
                <a:spcPts val="0"/>
              </a:spcAft>
              <a:buNone/>
            </a:pPr>
            <a:r>
              <a:t/>
            </a:r>
            <a:endParaRPr/>
          </a:p>
          <a:p>
            <a:pPr indent="-342900" lvl="0" marL="342900" rtl="0" algn="l">
              <a:lnSpc>
                <a:spcPct val="90000"/>
              </a:lnSpc>
              <a:spcBef>
                <a:spcPts val="500"/>
              </a:spcBef>
              <a:spcAft>
                <a:spcPts val="0"/>
              </a:spcAft>
              <a:buSzPts val="2400"/>
              <a:buChar char="–"/>
            </a:pPr>
            <a:r>
              <a:rPr b="1" lang="en-US"/>
              <a:t>Model Output</a:t>
            </a:r>
            <a:endParaRPr b="1"/>
          </a:p>
          <a:p>
            <a:pPr indent="-381000" lvl="0" marL="457200" rtl="0" algn="l">
              <a:spcBef>
                <a:spcPts val="0"/>
              </a:spcBef>
              <a:spcAft>
                <a:spcPts val="0"/>
              </a:spcAft>
              <a:buSzPts val="2400"/>
              <a:buChar char="●"/>
            </a:pPr>
            <a:r>
              <a:rPr lang="en-US"/>
              <a:t>Predicting the number of international travelers arriving in NSW per month</a:t>
            </a:r>
            <a:endParaRPr/>
          </a:p>
          <a:p>
            <a:pPr indent="0" lvl="0" marL="0" rtl="0" algn="l">
              <a:spcBef>
                <a:spcPts val="500"/>
              </a:spcBef>
              <a:spcAft>
                <a:spcPts val="0"/>
              </a:spcAft>
              <a:buNone/>
            </a:pPr>
            <a:r>
              <a:t/>
            </a:r>
            <a:endParaRPr/>
          </a:p>
          <a:p>
            <a:pPr indent="-342900" lvl="0" marL="342900" rtl="0" algn="l">
              <a:lnSpc>
                <a:spcPct val="90000"/>
              </a:lnSpc>
              <a:spcBef>
                <a:spcPts val="500"/>
              </a:spcBef>
              <a:spcAft>
                <a:spcPts val="0"/>
              </a:spcAft>
              <a:buSzPts val="2400"/>
              <a:buChar char="–"/>
            </a:pPr>
            <a:r>
              <a:rPr b="1" lang="en-US"/>
              <a:t>Outcomes</a:t>
            </a:r>
            <a:endParaRPr b="1"/>
          </a:p>
          <a:p>
            <a:pPr indent="-381000" lvl="0" marL="457200" rtl="0" algn="l">
              <a:spcBef>
                <a:spcPts val="0"/>
              </a:spcBef>
              <a:spcAft>
                <a:spcPts val="0"/>
              </a:spcAft>
              <a:buSzPts val="2400"/>
              <a:buChar char="●"/>
            </a:pPr>
            <a:r>
              <a:rPr lang="en-US"/>
              <a:t>Compared the predicted travellers with the number of travelers before the epidemic. If the result can not reach the baseline, study how long it will take to return to normal levels; If it has reached or even exceeded the baseline, compare the growth rate with that before the epidemic.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Risk    </a:t>
            </a:r>
            <a:endParaRPr/>
          </a:p>
        </p:txBody>
      </p:sp>
      <p:sp>
        <p:nvSpPr>
          <p:cNvPr id="227" name="Google Shape;227;p7"/>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28" name="Google Shape;228;p7"/>
          <p:cNvSpPr txBox="1"/>
          <p:nvPr>
            <p:ph idx="2" type="body"/>
          </p:nvPr>
        </p:nvSpPr>
        <p:spPr>
          <a:xfrm>
            <a:off x="250825" y="1268535"/>
            <a:ext cx="8663100" cy="4949100"/>
          </a:xfrm>
          <a:prstGeom prst="rect">
            <a:avLst/>
          </a:prstGeom>
          <a:noFill/>
          <a:ln>
            <a:noFill/>
          </a:ln>
        </p:spPr>
        <p:txBody>
          <a:bodyPr anchorCtr="0" anchor="ctr" bIns="0" lIns="91425" spcFirstLastPara="1" rIns="0" wrap="square" tIns="0">
            <a:normAutofit/>
          </a:bodyPr>
          <a:lstStyle/>
          <a:p>
            <a:pPr indent="-342900" lvl="0" marL="342900" rtl="0" algn="l">
              <a:spcBef>
                <a:spcPts val="0"/>
              </a:spcBef>
              <a:spcAft>
                <a:spcPts val="0"/>
              </a:spcAft>
              <a:buSzPts val="2400"/>
              <a:buChar char="–"/>
            </a:pPr>
            <a:r>
              <a:rPr b="1" lang="en-US" sz="2400"/>
              <a:t>Risk</a:t>
            </a:r>
            <a:endParaRPr b="1" sz="2400"/>
          </a:p>
          <a:p>
            <a:pPr indent="-381000" lvl="0" marL="914400" rtl="0" algn="l">
              <a:spcBef>
                <a:spcPts val="0"/>
              </a:spcBef>
              <a:spcAft>
                <a:spcPts val="0"/>
              </a:spcAft>
              <a:buSzPts val="2400"/>
              <a:buChar char="●"/>
            </a:pPr>
            <a:r>
              <a:rPr lang="en-US"/>
              <a:t>Insufficient data affects the model fitting accuracy</a:t>
            </a:r>
            <a:endParaRPr/>
          </a:p>
          <a:p>
            <a:pPr indent="0" lvl="0" marL="914400" rtl="0" algn="l">
              <a:spcBef>
                <a:spcPts val="0"/>
              </a:spcBef>
              <a:spcAft>
                <a:spcPts val="0"/>
              </a:spcAft>
              <a:buNone/>
            </a:pPr>
            <a:r>
              <a:t/>
            </a:r>
            <a:endParaRPr b="1" sz="2400"/>
          </a:p>
          <a:p>
            <a:pPr indent="0" lvl="0" marL="0" rtl="0" algn="l">
              <a:lnSpc>
                <a:spcPct val="90000"/>
              </a:lnSpc>
              <a:spcBef>
                <a:spcPts val="0"/>
              </a:spcBef>
              <a:spcAft>
                <a:spcPts val="0"/>
              </a:spcAft>
              <a:buClr>
                <a:schemeClr val="dk1"/>
              </a:buClr>
              <a:buSzPts val="2000"/>
              <a:buNone/>
            </a:pPr>
            <a:r>
              <a:t/>
            </a:r>
            <a:endParaRPr/>
          </a:p>
          <a:p>
            <a:pPr indent="-342900" lvl="0" marL="342900" rtl="0" algn="l">
              <a:spcBef>
                <a:spcPts val="0"/>
              </a:spcBef>
              <a:spcAft>
                <a:spcPts val="0"/>
              </a:spcAft>
              <a:buSzPts val="2400"/>
              <a:buChar char="–"/>
            </a:pPr>
            <a:r>
              <a:rPr b="1" lang="en-US" sz="2400"/>
              <a:t>Limitation</a:t>
            </a:r>
            <a:endParaRPr/>
          </a:p>
          <a:p>
            <a:pPr indent="-381000" lvl="0" marL="914400" rtl="0" algn="l">
              <a:spcBef>
                <a:spcPts val="0"/>
              </a:spcBef>
              <a:spcAft>
                <a:spcPts val="0"/>
              </a:spcAft>
              <a:buSzPts val="2400"/>
              <a:buChar char="●"/>
            </a:pPr>
            <a:r>
              <a:rPr lang="en-US"/>
              <a:t>SARs is not the same as Covid-19</a:t>
            </a:r>
            <a:endParaRPr/>
          </a:p>
          <a:p>
            <a:pPr indent="-381000" lvl="0" marL="914400" rtl="0" algn="l">
              <a:spcBef>
                <a:spcPts val="0"/>
              </a:spcBef>
              <a:spcAft>
                <a:spcPts val="0"/>
              </a:spcAft>
              <a:buSzPts val="2400"/>
              <a:buChar char="●"/>
            </a:pPr>
            <a:r>
              <a:rPr lang="en-US"/>
              <a:t>The forecasting results are affected by Australia’s policy like restricting border entry and opening up to business</a:t>
            </a:r>
            <a:endParaRPr/>
          </a:p>
          <a:p>
            <a:pPr indent="-381000" lvl="0" marL="914400" rtl="0" algn="l">
              <a:spcBef>
                <a:spcPts val="0"/>
              </a:spcBef>
              <a:spcAft>
                <a:spcPts val="0"/>
              </a:spcAft>
              <a:buSzPts val="2400"/>
              <a:buChar char="●"/>
            </a:pPr>
            <a:r>
              <a:rPr lang="en-US"/>
              <a:t>Depends heavily on the resolution(vaccine) date of the current pandemic</a:t>
            </a:r>
            <a:endParaRPr/>
          </a:p>
          <a:p>
            <a:pPr indent="0" lvl="0" marL="91440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Feedback    </a:t>
            </a:r>
            <a:endParaRPr/>
          </a:p>
        </p:txBody>
      </p:sp>
      <p:sp>
        <p:nvSpPr>
          <p:cNvPr id="235" name="Google Shape;235;p8"/>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376151" lvl="0" marL="342900" rtl="0" algn="l">
              <a:spcBef>
                <a:spcPts val="0"/>
              </a:spcBef>
              <a:spcAft>
                <a:spcPts val="0"/>
              </a:spcAft>
              <a:buSzPts val="2924"/>
              <a:buChar char="–"/>
            </a:pPr>
            <a:r>
              <a:rPr b="1" lang="en-US" sz="2923"/>
              <a:t>Any improvements or suggestions on travelling problem impact forecast</a:t>
            </a:r>
            <a:endParaRPr b="1" sz="2923"/>
          </a:p>
          <a:p>
            <a:pPr indent="0" lvl="0" marL="0" rtl="0" algn="l">
              <a:spcBef>
                <a:spcPts val="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2400"/>
              <a:buNone/>
            </a:pPr>
            <a:r>
              <a:t/>
            </a:r>
            <a:endParaRPr/>
          </a:p>
        </p:txBody>
      </p:sp>
      <p:sp>
        <p:nvSpPr>
          <p:cNvPr id="236" name="Google Shape;236;p8"/>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1a0950b485_0_32"/>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Success Measurement</a:t>
            </a:r>
            <a:endParaRPr/>
          </a:p>
        </p:txBody>
      </p:sp>
      <p:sp>
        <p:nvSpPr>
          <p:cNvPr id="243" name="Google Shape;243;g21a0950b485_0_32"/>
          <p:cNvSpPr txBox="1"/>
          <p:nvPr>
            <p:ph idx="1" type="body"/>
          </p:nvPr>
        </p:nvSpPr>
        <p:spPr>
          <a:xfrm>
            <a:off x="240450" y="1196200"/>
            <a:ext cx="8903700" cy="5929800"/>
          </a:xfrm>
          <a:prstGeom prst="rect">
            <a:avLst/>
          </a:prstGeom>
          <a:noFill/>
          <a:ln>
            <a:noFill/>
          </a:ln>
        </p:spPr>
        <p:txBody>
          <a:bodyPr anchorCtr="0" anchor="t" bIns="45700" lIns="91425" spcFirstLastPara="1" rIns="91425" wrap="square" tIns="45700">
            <a:normAutofit fontScale="92500" lnSpcReduction="20000"/>
          </a:bodyPr>
          <a:lstStyle/>
          <a:p>
            <a:pPr indent="-331470" lvl="0" marL="342900" rtl="0" algn="l">
              <a:spcBef>
                <a:spcPts val="0"/>
              </a:spcBef>
              <a:spcAft>
                <a:spcPts val="0"/>
              </a:spcAft>
              <a:buClr>
                <a:schemeClr val="dk1"/>
              </a:buClr>
              <a:buSzPct val="100000"/>
              <a:buChar char="–"/>
            </a:pPr>
            <a:r>
              <a:rPr b="1" lang="en-US"/>
              <a:t>Interactive Dashboard Visualizations (BA,DA)</a:t>
            </a:r>
            <a:endParaRPr b="1"/>
          </a:p>
          <a:p>
            <a:pPr indent="0" lvl="0" marL="0" rtl="0" algn="l">
              <a:spcBef>
                <a:spcPts val="0"/>
              </a:spcBef>
              <a:spcAft>
                <a:spcPts val="0"/>
              </a:spcAft>
              <a:buNone/>
            </a:pPr>
            <a:r>
              <a:t/>
            </a:r>
            <a:endParaRPr b="1"/>
          </a:p>
          <a:p>
            <a:pPr indent="-369570" lvl="0" marL="457200" rtl="0" algn="l">
              <a:spcBef>
                <a:spcPts val="0"/>
              </a:spcBef>
              <a:spcAft>
                <a:spcPts val="0"/>
              </a:spcAft>
              <a:buSzPct val="100000"/>
              <a:buChar char="●"/>
            </a:pPr>
            <a:r>
              <a:rPr lang="en-US"/>
              <a:t>Identifying Trends of </a:t>
            </a:r>
            <a:r>
              <a:rPr lang="en-US"/>
              <a:t>the</a:t>
            </a:r>
            <a:r>
              <a:rPr lang="en-US"/>
              <a:t> success of supporting business with </a:t>
            </a:r>
            <a:r>
              <a:rPr lang="en-US"/>
              <a:t>different</a:t>
            </a:r>
            <a:r>
              <a:rPr lang="en-US"/>
              <a:t> Business sizes and </a:t>
            </a:r>
            <a:r>
              <a:rPr lang="en-US"/>
              <a:t>Turnover</a:t>
            </a:r>
            <a:r>
              <a:rPr lang="en-US"/>
              <a:t> (Narrow Down)</a:t>
            </a:r>
            <a:endParaRPr/>
          </a:p>
          <a:p>
            <a:pPr indent="0" lvl="0" marL="457200" rtl="0" algn="l">
              <a:spcBef>
                <a:spcPts val="0"/>
              </a:spcBef>
              <a:spcAft>
                <a:spcPts val="0"/>
              </a:spcAft>
              <a:buNone/>
            </a:pPr>
            <a:r>
              <a:t/>
            </a:r>
            <a:endParaRPr/>
          </a:p>
          <a:p>
            <a:pPr indent="-346075" lvl="1" marL="914400" rtl="0" algn="l">
              <a:spcBef>
                <a:spcPts val="0"/>
              </a:spcBef>
              <a:spcAft>
                <a:spcPts val="0"/>
              </a:spcAft>
              <a:buSzPct val="100000"/>
              <a:buChar char="➢"/>
            </a:pPr>
            <a:r>
              <a:rPr lang="en-US"/>
              <a:t>Business Counts Operating in 2018, Survival in 2019-2022 by different industries </a:t>
            </a:r>
            <a:endParaRPr/>
          </a:p>
          <a:p>
            <a:pPr indent="0" lvl="0" marL="0" rtl="0" algn="l">
              <a:spcBef>
                <a:spcPts val="0"/>
              </a:spcBef>
              <a:spcAft>
                <a:spcPts val="0"/>
              </a:spcAft>
              <a:buNone/>
            </a:pPr>
            <a:r>
              <a:t/>
            </a:r>
            <a:endParaRPr/>
          </a:p>
          <a:p>
            <a:pPr indent="-346075" lvl="1" marL="914400" rtl="0" algn="l">
              <a:spcBef>
                <a:spcPts val="0"/>
              </a:spcBef>
              <a:spcAft>
                <a:spcPts val="0"/>
              </a:spcAft>
              <a:buSzPct val="100000"/>
              <a:buChar char="➢"/>
            </a:pPr>
            <a:r>
              <a:rPr lang="en-US"/>
              <a:t>Business Counts Entry in 2018, Survival in 2019-2022 by different industries </a:t>
            </a:r>
            <a:endParaRPr/>
          </a:p>
          <a:p>
            <a:pPr indent="0" lvl="0" marL="457200" rtl="0" algn="l">
              <a:spcBef>
                <a:spcPts val="0"/>
              </a:spcBef>
              <a:spcAft>
                <a:spcPts val="0"/>
              </a:spcAft>
              <a:buNone/>
            </a:pPr>
            <a:r>
              <a:t/>
            </a:r>
            <a:endParaRPr/>
          </a:p>
          <a:p>
            <a:pPr indent="-346075" lvl="1" marL="914400" rtl="0" algn="l">
              <a:spcBef>
                <a:spcPts val="0"/>
              </a:spcBef>
              <a:spcAft>
                <a:spcPts val="0"/>
              </a:spcAft>
              <a:buSzPct val="100000"/>
              <a:buChar char="➢"/>
            </a:pPr>
            <a:r>
              <a:rPr lang="en-US"/>
              <a:t>Business Counts Survival in 2020-2022 by different industries and regions </a:t>
            </a:r>
            <a:endParaRPr/>
          </a:p>
          <a:p>
            <a:pPr indent="0" lvl="0" marL="342900" rtl="0" algn="l">
              <a:spcBef>
                <a:spcPts val="0"/>
              </a:spcBef>
              <a:spcAft>
                <a:spcPts val="0"/>
              </a:spcAft>
              <a:buNone/>
            </a:pPr>
            <a:r>
              <a:t/>
            </a:r>
            <a:endParaRPr b="1"/>
          </a:p>
          <a:p>
            <a:pPr indent="0" lvl="0" marL="342900" rtl="0" algn="l">
              <a:spcBef>
                <a:spcPts val="0"/>
              </a:spcBef>
              <a:spcAft>
                <a:spcPts val="0"/>
              </a:spcAft>
              <a:buNone/>
            </a:pPr>
            <a:r>
              <a:t/>
            </a:r>
            <a:endParaRPr b="1"/>
          </a:p>
          <a:p>
            <a:pPr indent="-331470" lvl="0" marL="342900" rtl="0" algn="l">
              <a:spcBef>
                <a:spcPts val="0"/>
              </a:spcBef>
              <a:spcAft>
                <a:spcPts val="0"/>
              </a:spcAft>
              <a:buClr>
                <a:schemeClr val="dk1"/>
              </a:buClr>
              <a:buSzPct val="100000"/>
              <a:buChar char="–"/>
            </a:pPr>
            <a:r>
              <a:rPr b="1" lang="en-US"/>
              <a:t>Python Automated Visualization (DS)</a:t>
            </a:r>
            <a:endParaRPr b="1"/>
          </a:p>
          <a:p>
            <a:pPr indent="0" lvl="0" marL="0" rtl="0" algn="l">
              <a:spcBef>
                <a:spcPts val="0"/>
              </a:spcBef>
              <a:spcAft>
                <a:spcPts val="0"/>
              </a:spcAft>
              <a:buNone/>
            </a:pPr>
            <a:r>
              <a:t/>
            </a:r>
            <a:endParaRPr b="1"/>
          </a:p>
          <a:p>
            <a:pPr indent="-369570" lvl="0" marL="457200" rtl="0" algn="l">
              <a:spcBef>
                <a:spcPts val="0"/>
              </a:spcBef>
              <a:spcAft>
                <a:spcPts val="0"/>
              </a:spcAft>
              <a:buSzPct val="100000"/>
              <a:buChar char="●"/>
            </a:pPr>
            <a:r>
              <a:rPr lang="en-US"/>
              <a:t>Automated Visualization generation- Flexibility and Reproducibility </a:t>
            </a:r>
            <a:endParaRPr/>
          </a:p>
          <a:p>
            <a:pPr indent="0" lvl="0" marL="0" rtl="0" algn="l">
              <a:spcBef>
                <a:spcPts val="0"/>
              </a:spcBef>
              <a:spcAft>
                <a:spcPts val="0"/>
              </a:spcAft>
              <a:buNone/>
            </a:pPr>
            <a:r>
              <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t/>
            </a:r>
            <a:endParaRPr/>
          </a:p>
        </p:txBody>
      </p:sp>
      <p:sp>
        <p:nvSpPr>
          <p:cNvPr id="244" name="Google Shape;244;g21a0950b485_0_32"/>
          <p:cNvSpPr txBox="1"/>
          <p:nvPr>
            <p:ph idx="2" type="body"/>
          </p:nvPr>
        </p:nvSpPr>
        <p:spPr>
          <a:xfrm>
            <a:off x="215050" y="89111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1a0950b485_0_2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a:t>
            </a:r>
            <a:r>
              <a:rPr lang="en-US"/>
              <a:t>Success </a:t>
            </a:r>
            <a:r>
              <a:rPr lang="en-US"/>
              <a:t>Measurement- Past Government Support For The Business </a:t>
            </a:r>
            <a:endParaRPr/>
          </a:p>
        </p:txBody>
      </p:sp>
      <p:sp>
        <p:nvSpPr>
          <p:cNvPr id="251" name="Google Shape;251;g21a0950b485_0_24"/>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 </a:t>
            </a:r>
            <a:endParaRPr/>
          </a:p>
          <a:p>
            <a:pPr indent="0" lvl="0" marL="0" rtl="0" algn="l">
              <a:spcBef>
                <a:spcPts val="100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52" name="Google Shape;252;g21a0950b485_0_24"/>
          <p:cNvSpPr txBox="1"/>
          <p:nvPr>
            <p:ph idx="2" type="body"/>
          </p:nvPr>
        </p:nvSpPr>
        <p:spPr>
          <a:xfrm>
            <a:off x="683600" y="126046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graphicFrame>
        <p:nvGraphicFramePr>
          <p:cNvPr id="253" name="Google Shape;253;g21a0950b485_0_24"/>
          <p:cNvGraphicFramePr/>
          <p:nvPr/>
        </p:nvGraphicFramePr>
        <p:xfrm>
          <a:off x="1497050" y="1327075"/>
          <a:ext cx="3000000" cy="3000000"/>
        </p:xfrm>
        <a:graphic>
          <a:graphicData uri="http://schemas.openxmlformats.org/drawingml/2006/table">
            <a:tbl>
              <a:tblPr>
                <a:noFill/>
                <a:tableStyleId>{5AA4C80B-E014-4102-9FD8-F47D3FE01DF0}</a:tableStyleId>
              </a:tblPr>
              <a:tblGrid>
                <a:gridCol w="2306425"/>
                <a:gridCol w="1049700"/>
                <a:gridCol w="1634325"/>
                <a:gridCol w="1180175"/>
              </a:tblGrid>
              <a:tr h="548600">
                <a:tc>
                  <a:txBody>
                    <a:bodyPr/>
                    <a:lstStyle/>
                    <a:p>
                      <a:pPr indent="0" lvl="0" marL="0" rtl="0" algn="l">
                        <a:spcBef>
                          <a:spcPts val="0"/>
                        </a:spcBef>
                        <a:spcAft>
                          <a:spcPts val="0"/>
                        </a:spcAft>
                        <a:buNone/>
                      </a:pPr>
                      <a:r>
                        <a:rPr b="1" lang="en-US"/>
                        <a:t>Support Name </a:t>
                      </a:r>
                      <a:endParaRPr b="1"/>
                    </a:p>
                  </a:txBody>
                  <a:tcPr marT="91425" marB="91425" marR="91425" marL="91425"/>
                </a:tc>
                <a:tc>
                  <a:txBody>
                    <a:bodyPr/>
                    <a:lstStyle/>
                    <a:p>
                      <a:pPr indent="0" lvl="0" marL="0" rtl="0" algn="l">
                        <a:spcBef>
                          <a:spcPts val="0"/>
                        </a:spcBef>
                        <a:spcAft>
                          <a:spcPts val="0"/>
                        </a:spcAft>
                        <a:buNone/>
                      </a:pPr>
                      <a:r>
                        <a:rPr b="1" lang="en-US"/>
                        <a:t>Date </a:t>
                      </a:r>
                      <a:endParaRPr b="1"/>
                    </a:p>
                  </a:txBody>
                  <a:tcPr marT="91425" marB="91425" marR="91425" marL="91425"/>
                </a:tc>
                <a:tc>
                  <a:txBody>
                    <a:bodyPr/>
                    <a:lstStyle/>
                    <a:p>
                      <a:pPr indent="0" lvl="0" marL="0" rtl="0" algn="l">
                        <a:spcBef>
                          <a:spcPts val="0"/>
                        </a:spcBef>
                        <a:spcAft>
                          <a:spcPts val="0"/>
                        </a:spcAft>
                        <a:buNone/>
                      </a:pPr>
                      <a:r>
                        <a:rPr b="1" lang="en-US"/>
                        <a:t>Business Size</a:t>
                      </a:r>
                      <a:endParaRPr b="1"/>
                    </a:p>
                  </a:txBody>
                  <a:tcPr marT="91425" marB="91425" marR="91425" marL="91425"/>
                </a:tc>
                <a:tc>
                  <a:txBody>
                    <a:bodyPr/>
                    <a:lstStyle/>
                    <a:p>
                      <a:pPr indent="0" lvl="0" marL="0" rtl="0" algn="l">
                        <a:spcBef>
                          <a:spcPts val="0"/>
                        </a:spcBef>
                        <a:spcAft>
                          <a:spcPts val="0"/>
                        </a:spcAft>
                        <a:buNone/>
                      </a:pPr>
                      <a:r>
                        <a:rPr b="1" lang="en-US"/>
                        <a:t>Turnover </a:t>
                      </a:r>
                      <a:endParaRPr b="1"/>
                    </a:p>
                  </a:txBody>
                  <a:tcPr marT="91425" marB="91425" marR="91425" marL="91425"/>
                </a:tc>
              </a:tr>
              <a:tr h="912275">
                <a:tc>
                  <a:txBody>
                    <a:bodyPr/>
                    <a:lstStyle/>
                    <a:p>
                      <a:pPr indent="0" lvl="0" marL="0" rtl="0" algn="l">
                        <a:lnSpc>
                          <a:spcPct val="140000"/>
                        </a:lnSpc>
                        <a:spcBef>
                          <a:spcPts val="1800"/>
                        </a:spcBef>
                        <a:spcAft>
                          <a:spcPts val="0"/>
                        </a:spcAft>
                        <a:buNone/>
                      </a:pPr>
                      <a:r>
                        <a:rPr b="1" lang="en-US" sz="1000">
                          <a:solidFill>
                            <a:srgbClr val="242934"/>
                          </a:solidFill>
                        </a:rPr>
                        <a:t>$10,000 small business support grant (2020)</a:t>
                      </a:r>
                      <a:endParaRPr b="1" sz="1000">
                        <a:solidFill>
                          <a:srgbClr val="242934"/>
                        </a:solidFill>
                      </a:endParaRPr>
                    </a:p>
                    <a:p>
                      <a:pPr indent="0" lvl="0" marL="0" rtl="0" algn="l">
                        <a:spcBef>
                          <a:spcPts val="400"/>
                        </a:spcBef>
                        <a:spcAft>
                          <a:spcPts val="0"/>
                        </a:spcAft>
                        <a:buNone/>
                      </a:pPr>
                      <a:r>
                        <a:t/>
                      </a:r>
                      <a:endParaRPr b="1"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Mar 2020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0-20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Less than 50k</a:t>
                      </a:r>
                      <a:endParaRPr sz="1000">
                        <a:solidFill>
                          <a:srgbClr val="242934"/>
                        </a:solidFill>
                      </a:endParaRPr>
                    </a:p>
                  </a:txBody>
                  <a:tcPr marT="91425" marB="91425" marR="91425" marL="91425"/>
                </a:tc>
              </a:tr>
              <a:tr h="912275">
                <a:tc>
                  <a:txBody>
                    <a:bodyPr/>
                    <a:lstStyle/>
                    <a:p>
                      <a:pPr indent="0" lvl="0" marL="0" rtl="0" algn="l">
                        <a:lnSpc>
                          <a:spcPct val="140000"/>
                        </a:lnSpc>
                        <a:spcBef>
                          <a:spcPts val="1800"/>
                        </a:spcBef>
                        <a:spcAft>
                          <a:spcPts val="0"/>
                        </a:spcAft>
                        <a:buNone/>
                      </a:pPr>
                      <a:r>
                        <a:rPr b="1" lang="en-US" sz="1000">
                          <a:solidFill>
                            <a:srgbClr val="242934"/>
                          </a:solidFill>
                        </a:rPr>
                        <a:t>$3,000 small business recovery grant (2020)</a:t>
                      </a:r>
                      <a:endParaRPr b="1" sz="1000">
                        <a:solidFill>
                          <a:srgbClr val="242934"/>
                        </a:solidFill>
                      </a:endParaRPr>
                    </a:p>
                    <a:p>
                      <a:pPr indent="0" lvl="0" marL="0" rtl="0" algn="l">
                        <a:spcBef>
                          <a:spcPts val="400"/>
                        </a:spcBef>
                        <a:spcAft>
                          <a:spcPts val="0"/>
                        </a:spcAft>
                        <a:buNone/>
                      </a:pPr>
                      <a:r>
                        <a:t/>
                      </a:r>
                      <a:endParaRPr b="1"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July 2020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0-20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Less than 50k</a:t>
                      </a:r>
                      <a:endParaRPr sz="1000">
                        <a:solidFill>
                          <a:srgbClr val="242934"/>
                        </a:solidFill>
                      </a:endParaRPr>
                    </a:p>
                  </a:txBody>
                  <a:tcPr marT="91425" marB="91425" marR="91425" marL="91425"/>
                </a:tc>
              </a:tr>
              <a:tr h="527575">
                <a:tc>
                  <a:txBody>
                    <a:bodyPr/>
                    <a:lstStyle/>
                    <a:p>
                      <a:pPr indent="0" lvl="0" marL="0" rtl="0" algn="l">
                        <a:spcBef>
                          <a:spcPts val="0"/>
                        </a:spcBef>
                        <a:spcAft>
                          <a:spcPts val="0"/>
                        </a:spcAft>
                        <a:buNone/>
                      </a:pPr>
                      <a:r>
                        <a:rPr b="1" lang="en-US" sz="1000">
                          <a:solidFill>
                            <a:srgbClr val="242934"/>
                          </a:solidFill>
                        </a:rPr>
                        <a:t>Micro-business grant</a:t>
                      </a:r>
                      <a:endParaRPr b="1"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July 2021</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0-20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Less than 50k</a:t>
                      </a:r>
                      <a:endParaRPr sz="1000">
                        <a:solidFill>
                          <a:srgbClr val="242934"/>
                        </a:solidFill>
                      </a:endParaRPr>
                    </a:p>
                  </a:txBody>
                  <a:tcPr marT="91425" marB="91425" marR="91425" marL="91425"/>
                </a:tc>
              </a:tr>
              <a:tr h="547350">
                <a:tc>
                  <a:txBody>
                    <a:bodyPr/>
                    <a:lstStyle/>
                    <a:p>
                      <a:pPr indent="0" lvl="0" marL="0" rtl="0" algn="l">
                        <a:spcBef>
                          <a:spcPts val="0"/>
                        </a:spcBef>
                        <a:spcAft>
                          <a:spcPts val="0"/>
                        </a:spcAft>
                        <a:buNone/>
                      </a:pPr>
                      <a:r>
                        <a:rPr b="1" lang="en-US" sz="1000">
                          <a:solidFill>
                            <a:srgbClr val="242934"/>
                          </a:solidFill>
                        </a:rPr>
                        <a:t>JobSaver payment</a:t>
                      </a:r>
                      <a:endParaRPr b="1" sz="1000">
                        <a:solidFill>
                          <a:srgbClr val="242934"/>
                        </a:solidFill>
                      </a:endParaRPr>
                    </a:p>
                    <a:p>
                      <a:pPr indent="0" lvl="0" marL="0" rtl="0" algn="l">
                        <a:spcBef>
                          <a:spcPts val="0"/>
                        </a:spcBef>
                        <a:spcAft>
                          <a:spcPts val="0"/>
                        </a:spcAft>
                        <a:buNone/>
                      </a:pPr>
                      <a:r>
                        <a:t/>
                      </a:r>
                      <a:endParaRPr b="1"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July 2021</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Over 50k</a:t>
                      </a:r>
                      <a:endParaRPr sz="1000">
                        <a:solidFill>
                          <a:srgbClr val="242934"/>
                        </a:solidFill>
                      </a:endParaRPr>
                    </a:p>
                  </a:txBody>
                  <a:tcPr marT="91425" marB="91425" marR="91425" marL="91425"/>
                </a:tc>
              </a:tr>
              <a:tr h="872350">
                <a:tc>
                  <a:txBody>
                    <a:bodyPr/>
                    <a:lstStyle/>
                    <a:p>
                      <a:pPr indent="0" lvl="0" marL="0" rtl="0" algn="l">
                        <a:lnSpc>
                          <a:spcPct val="140000"/>
                        </a:lnSpc>
                        <a:spcBef>
                          <a:spcPts val="1800"/>
                        </a:spcBef>
                        <a:spcAft>
                          <a:spcPts val="0"/>
                        </a:spcAft>
                        <a:buNone/>
                      </a:pPr>
                      <a:r>
                        <a:rPr b="1" lang="en-US" sz="1000">
                          <a:solidFill>
                            <a:srgbClr val="242934"/>
                          </a:solidFill>
                        </a:rPr>
                        <a:t>Business grant</a:t>
                      </a:r>
                      <a:endParaRPr b="1" sz="1000">
                        <a:solidFill>
                          <a:srgbClr val="242934"/>
                        </a:solidFill>
                      </a:endParaRPr>
                    </a:p>
                    <a:p>
                      <a:pPr indent="0" lvl="0" marL="0" rtl="0" algn="l">
                        <a:lnSpc>
                          <a:spcPct val="140000"/>
                        </a:lnSpc>
                        <a:spcBef>
                          <a:spcPts val="1800"/>
                        </a:spcBef>
                        <a:spcAft>
                          <a:spcPts val="400"/>
                        </a:spcAft>
                        <a:buNone/>
                      </a:pPr>
                      <a:r>
                        <a:t/>
                      </a:r>
                      <a:endParaRPr b="1"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July 2021</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Over 50k</a:t>
                      </a:r>
                      <a:endParaRPr sz="1000">
                        <a:solidFill>
                          <a:srgbClr val="242934"/>
                        </a:solidFill>
                      </a:endParaRPr>
                    </a:p>
                  </a:txBody>
                  <a:tcPr marT="91425" marB="91425" marR="91425" marL="91425"/>
                </a:tc>
              </a:tr>
              <a:tr h="872350">
                <a:tc>
                  <a:txBody>
                    <a:bodyPr/>
                    <a:lstStyle/>
                    <a:p>
                      <a:pPr indent="0" lvl="0" marL="0" rtl="0" algn="l">
                        <a:lnSpc>
                          <a:spcPct val="140000"/>
                        </a:lnSpc>
                        <a:spcBef>
                          <a:spcPts val="1800"/>
                        </a:spcBef>
                        <a:spcAft>
                          <a:spcPts val="0"/>
                        </a:spcAft>
                        <a:buNone/>
                      </a:pPr>
                      <a:r>
                        <a:rPr b="1" lang="en-US" sz="1000">
                          <a:solidFill>
                            <a:srgbClr val="242934"/>
                          </a:solidFill>
                        </a:rPr>
                        <a:t>Small business support grant</a:t>
                      </a:r>
                      <a:endParaRPr b="1" sz="1000">
                        <a:solidFill>
                          <a:srgbClr val="242934"/>
                        </a:solidFill>
                      </a:endParaRPr>
                    </a:p>
                    <a:p>
                      <a:pPr indent="0" lvl="0" marL="0" rtl="0" algn="l">
                        <a:lnSpc>
                          <a:spcPct val="140000"/>
                        </a:lnSpc>
                        <a:spcBef>
                          <a:spcPts val="1800"/>
                        </a:spcBef>
                        <a:spcAft>
                          <a:spcPts val="400"/>
                        </a:spcAft>
                        <a:buNone/>
                      </a:pPr>
                      <a:r>
                        <a:t/>
                      </a:r>
                      <a:endParaRPr b="1"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Feb 2022</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0-20</a:t>
                      </a:r>
                      <a:endParaRPr sz="1000">
                        <a:solidFill>
                          <a:srgbClr val="242934"/>
                        </a:solidFill>
                      </a:endParaRPr>
                    </a:p>
                  </a:txBody>
                  <a:tcPr marT="91425" marB="91425" marR="91425" marL="91425"/>
                </a:tc>
                <a:tc>
                  <a:txBody>
                    <a:bodyPr/>
                    <a:lstStyle/>
                    <a:p>
                      <a:pPr indent="0" lvl="0" marL="0" rtl="0" algn="l">
                        <a:spcBef>
                          <a:spcPts val="0"/>
                        </a:spcBef>
                        <a:spcAft>
                          <a:spcPts val="0"/>
                        </a:spcAft>
                        <a:buNone/>
                      </a:pPr>
                      <a:r>
                        <a:rPr lang="en-US" sz="1000">
                          <a:solidFill>
                            <a:srgbClr val="242934"/>
                          </a:solidFill>
                        </a:rPr>
                        <a:t>Less than 50k</a:t>
                      </a:r>
                      <a:endParaRPr sz="1000">
                        <a:solidFill>
                          <a:srgbClr val="242934"/>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1a0950b485_0_1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a:t>
            </a:r>
            <a:r>
              <a:rPr lang="en-US"/>
              <a:t>Success</a:t>
            </a:r>
            <a:r>
              <a:rPr lang="en-US"/>
              <a:t> Measurement- Past Government Support For The Business </a:t>
            </a:r>
            <a:endParaRPr/>
          </a:p>
        </p:txBody>
      </p:sp>
      <p:sp>
        <p:nvSpPr>
          <p:cNvPr id="260" name="Google Shape;260;g21a0950b485_0_13"/>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 </a:t>
            </a:r>
            <a:endParaRPr/>
          </a:p>
          <a:p>
            <a:pPr indent="0" lvl="0" marL="0" rtl="0" algn="l">
              <a:spcBef>
                <a:spcPts val="100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61" name="Google Shape;261;g21a0950b485_0_13"/>
          <p:cNvSpPr txBox="1"/>
          <p:nvPr>
            <p:ph idx="2" type="body"/>
          </p:nvPr>
        </p:nvSpPr>
        <p:spPr>
          <a:xfrm>
            <a:off x="683600" y="126046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262" name="Google Shape;262;g21a0950b485_0_13"/>
          <p:cNvPicPr preferRelativeResize="0"/>
          <p:nvPr/>
        </p:nvPicPr>
        <p:blipFill>
          <a:blip r:embed="rId3">
            <a:alphaModFix/>
          </a:blip>
          <a:stretch>
            <a:fillRect/>
          </a:stretch>
        </p:blipFill>
        <p:spPr>
          <a:xfrm>
            <a:off x="1177525" y="1260475"/>
            <a:ext cx="6809701" cy="5219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a:t>
            </a:r>
            <a:r>
              <a:rPr lang="en-US"/>
              <a:t>c</a:t>
            </a:r>
            <a:r>
              <a:rPr lang="en-US"/>
              <a:t>lose </a:t>
            </a:r>
            <a:r>
              <a:rPr lang="en-US"/>
              <a:t>s</a:t>
            </a:r>
            <a:r>
              <a:rPr lang="en-US"/>
              <a:t>upport s</a:t>
            </a:r>
            <a:r>
              <a:rPr lang="en-US"/>
              <a:t>uccess </a:t>
            </a:r>
            <a:r>
              <a:rPr lang="en-US"/>
              <a:t>measurement- Tableau visualization B</a:t>
            </a:r>
            <a:r>
              <a:rPr lang="en-US"/>
              <a:t>ased on Operating small businesses</a:t>
            </a:r>
            <a:endParaRPr/>
          </a:p>
        </p:txBody>
      </p:sp>
      <p:sp>
        <p:nvSpPr>
          <p:cNvPr id="269" name="Google Shape;269;p10"/>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70" name="Google Shape;270;p10"/>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271" name="Google Shape;271;p10"/>
          <p:cNvPicPr preferRelativeResize="0"/>
          <p:nvPr/>
        </p:nvPicPr>
        <p:blipFill>
          <a:blip r:embed="rId3">
            <a:alphaModFix/>
          </a:blip>
          <a:stretch>
            <a:fillRect/>
          </a:stretch>
        </p:blipFill>
        <p:spPr>
          <a:xfrm>
            <a:off x="310175" y="1268431"/>
            <a:ext cx="8663001" cy="48705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1"/>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s</a:t>
            </a:r>
            <a:r>
              <a:rPr lang="en-US"/>
              <a:t>uccess </a:t>
            </a:r>
            <a:r>
              <a:rPr lang="en-US"/>
              <a:t>measurement- Python Automated Visualization </a:t>
            </a:r>
            <a:endParaRPr/>
          </a:p>
        </p:txBody>
      </p:sp>
      <p:sp>
        <p:nvSpPr>
          <p:cNvPr id="278" name="Google Shape;278;p11"/>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79" name="Google Shape;279;p11"/>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This week meeting schedule  </a:t>
            </a:r>
            <a:endParaRPr/>
          </a:p>
        </p:txBody>
      </p:sp>
      <p:sp>
        <p:nvSpPr>
          <p:cNvPr id="135" name="Google Shape;135;p2"/>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US"/>
              <a:t>Report the last week’s progress and ask for feedbacks </a:t>
            </a:r>
            <a:endParaRPr b="1"/>
          </a:p>
          <a:p>
            <a:pPr indent="0" lvl="0" marL="0" rtl="0" algn="l">
              <a:spcBef>
                <a:spcPts val="0"/>
              </a:spcBef>
              <a:spcAft>
                <a:spcPts val="0"/>
              </a:spcAft>
              <a:buNone/>
            </a:pPr>
            <a:r>
              <a:t/>
            </a:r>
            <a:endParaRPr b="1"/>
          </a:p>
          <a:p>
            <a:pPr indent="-381000" lvl="0" marL="457200" rtl="0" algn="l">
              <a:spcBef>
                <a:spcPts val="0"/>
              </a:spcBef>
              <a:spcAft>
                <a:spcPts val="0"/>
              </a:spcAft>
              <a:buSzPts val="2400"/>
              <a:buChar char="●"/>
            </a:pPr>
            <a:r>
              <a:rPr b="1" lang="en-US"/>
              <a:t>Traveling Problem impact Forecasting </a:t>
            </a:r>
            <a:endParaRPr b="1"/>
          </a:p>
          <a:p>
            <a:pPr indent="0" lvl="0" marL="0" rtl="0" algn="l">
              <a:spcBef>
                <a:spcPts val="0"/>
              </a:spcBef>
              <a:spcAft>
                <a:spcPts val="0"/>
              </a:spcAft>
              <a:buNone/>
            </a:pPr>
            <a:r>
              <a:t/>
            </a:r>
            <a:endParaRPr b="1"/>
          </a:p>
          <a:p>
            <a:pPr indent="-381000" lvl="0" marL="457200" rtl="0" algn="l">
              <a:spcBef>
                <a:spcPts val="0"/>
              </a:spcBef>
              <a:spcAft>
                <a:spcPts val="0"/>
              </a:spcAft>
              <a:buSzPts val="2400"/>
              <a:buChar char="●"/>
            </a:pPr>
            <a:r>
              <a:rPr b="1" lang="en-US"/>
              <a:t>Business Close Support Success </a:t>
            </a:r>
            <a:r>
              <a:rPr b="1" lang="en-US"/>
              <a:t>Measurement</a:t>
            </a:r>
            <a:r>
              <a:rPr b="1" lang="en-US"/>
              <a:t> </a:t>
            </a:r>
            <a:endParaRPr b="1"/>
          </a:p>
          <a:p>
            <a:pPr indent="0" lvl="0" marL="0" rtl="0" algn="l">
              <a:spcBef>
                <a:spcPts val="100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136" name="Google Shape;136;p2"/>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3745ec8068_6_11"/>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success measurement- Progress and Next Step (Expected Outcomes) </a:t>
            </a:r>
            <a:endParaRPr/>
          </a:p>
        </p:txBody>
      </p:sp>
      <p:sp>
        <p:nvSpPr>
          <p:cNvPr id="286" name="Google Shape;286;g23745ec8068_6_11"/>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87" name="Google Shape;287;g23745ec8068_6_11"/>
          <p:cNvSpPr txBox="1"/>
          <p:nvPr>
            <p:ph idx="2" type="body"/>
          </p:nvPr>
        </p:nvSpPr>
        <p:spPr>
          <a:xfrm>
            <a:off x="250825" y="126841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288" name="Google Shape;288;g23745ec8068_6_11"/>
          <p:cNvPicPr preferRelativeResize="0"/>
          <p:nvPr/>
        </p:nvPicPr>
        <p:blipFill>
          <a:blip r:embed="rId3">
            <a:alphaModFix/>
          </a:blip>
          <a:stretch>
            <a:fillRect/>
          </a:stretch>
        </p:blipFill>
        <p:spPr>
          <a:xfrm>
            <a:off x="818912" y="1268426"/>
            <a:ext cx="7455376" cy="507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3745ec8068_6_2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success measurement- Progress and Next Step (Expected Outcomes) </a:t>
            </a:r>
            <a:endParaRPr/>
          </a:p>
        </p:txBody>
      </p:sp>
      <p:sp>
        <p:nvSpPr>
          <p:cNvPr id="295" name="Google Shape;295;g23745ec8068_6_20"/>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296" name="Google Shape;296;g23745ec8068_6_20"/>
          <p:cNvSpPr txBox="1"/>
          <p:nvPr>
            <p:ph idx="2" type="body"/>
          </p:nvPr>
        </p:nvSpPr>
        <p:spPr>
          <a:xfrm>
            <a:off x="250825" y="126841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297" name="Google Shape;297;g23745ec8068_6_20"/>
          <p:cNvPicPr preferRelativeResize="0"/>
          <p:nvPr/>
        </p:nvPicPr>
        <p:blipFill>
          <a:blip r:embed="rId3">
            <a:alphaModFix/>
          </a:blip>
          <a:stretch>
            <a:fillRect/>
          </a:stretch>
        </p:blipFill>
        <p:spPr>
          <a:xfrm>
            <a:off x="829572" y="1472677"/>
            <a:ext cx="7277579" cy="450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1a0950b485_0_4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Business close support success measurement- Risk</a:t>
            </a:r>
            <a:endParaRPr/>
          </a:p>
        </p:txBody>
      </p:sp>
      <p:sp>
        <p:nvSpPr>
          <p:cNvPr id="304" name="Google Shape;304;g21a0950b485_0_40"/>
          <p:cNvSpPr txBox="1"/>
          <p:nvPr>
            <p:ph idx="1" type="body"/>
          </p:nvPr>
        </p:nvSpPr>
        <p:spPr>
          <a:xfrm>
            <a:off x="240450" y="1196202"/>
            <a:ext cx="10063200" cy="5413800"/>
          </a:xfrm>
          <a:prstGeom prst="rect">
            <a:avLst/>
          </a:prstGeom>
          <a:noFill/>
          <a:ln>
            <a:noFill/>
          </a:ln>
        </p:spPr>
        <p:txBody>
          <a:bodyPr anchorCtr="0" anchor="t" bIns="45700" lIns="91425" spcFirstLastPara="1" rIns="91425" wrap="square" tIns="45700">
            <a:normAutofit fontScale="62500" lnSpcReduction="20000"/>
          </a:bodyPr>
          <a:lstStyle/>
          <a:p>
            <a:pPr indent="-350981" lvl="0" marL="342900" rtl="0" algn="l">
              <a:spcBef>
                <a:spcPts val="0"/>
              </a:spcBef>
              <a:spcAft>
                <a:spcPts val="0"/>
              </a:spcAft>
              <a:buClr>
                <a:schemeClr val="dk1"/>
              </a:buClr>
              <a:buSzPct val="100000"/>
              <a:buChar char="–"/>
            </a:pPr>
            <a:r>
              <a:rPr b="1" lang="en-US" sz="4043"/>
              <a:t>Assumptions based support measurement:</a:t>
            </a:r>
            <a:endParaRPr b="1" sz="4043"/>
          </a:p>
          <a:p>
            <a:pPr indent="0" lvl="0" marL="0" rtl="0" algn="l">
              <a:spcBef>
                <a:spcPts val="0"/>
              </a:spcBef>
              <a:spcAft>
                <a:spcPts val="0"/>
              </a:spcAft>
              <a:buNone/>
            </a:pPr>
            <a:r>
              <a:t/>
            </a:r>
            <a:endParaRPr b="1" sz="2901"/>
          </a:p>
          <a:p>
            <a:pPr indent="-343765" lvl="0" marL="457200" rtl="0" algn="l">
              <a:spcBef>
                <a:spcPts val="0"/>
              </a:spcBef>
              <a:spcAft>
                <a:spcPts val="0"/>
              </a:spcAft>
              <a:buSzPct val="100000"/>
              <a:buChar char="●"/>
            </a:pPr>
            <a:r>
              <a:rPr lang="en-US" sz="2901"/>
              <a:t>Eligibility- Turnover decrease, Turnover rate/ Employee size ranges, and highly </a:t>
            </a:r>
            <a:endParaRPr sz="2901"/>
          </a:p>
          <a:p>
            <a:pPr indent="0" lvl="0" marL="457200" rtl="0" algn="l">
              <a:spcBef>
                <a:spcPts val="0"/>
              </a:spcBef>
              <a:spcAft>
                <a:spcPts val="0"/>
              </a:spcAft>
              <a:buNone/>
            </a:pPr>
            <a:r>
              <a:t/>
            </a:r>
            <a:endParaRPr sz="2901"/>
          </a:p>
          <a:p>
            <a:pPr indent="0" lvl="0" marL="457200" rtl="0" algn="l">
              <a:spcBef>
                <a:spcPts val="0"/>
              </a:spcBef>
              <a:spcAft>
                <a:spcPts val="0"/>
              </a:spcAft>
              <a:buNone/>
            </a:pPr>
            <a:r>
              <a:rPr lang="en-US" sz="2901"/>
              <a:t>impacted industries. </a:t>
            </a:r>
            <a:endParaRPr sz="2901"/>
          </a:p>
          <a:p>
            <a:pPr indent="0" lvl="0" marL="457200" rtl="0" algn="l">
              <a:spcBef>
                <a:spcPts val="0"/>
              </a:spcBef>
              <a:spcAft>
                <a:spcPts val="0"/>
              </a:spcAft>
              <a:buNone/>
            </a:pPr>
            <a:r>
              <a:t/>
            </a:r>
            <a:endParaRPr sz="2901"/>
          </a:p>
          <a:p>
            <a:pPr indent="0" lvl="0" marL="457200" rtl="0" algn="l">
              <a:spcBef>
                <a:spcPts val="0"/>
              </a:spcBef>
              <a:spcAft>
                <a:spcPts val="0"/>
              </a:spcAft>
              <a:buNone/>
            </a:pPr>
            <a:r>
              <a:t/>
            </a:r>
            <a:endParaRPr sz="2901"/>
          </a:p>
          <a:p>
            <a:pPr indent="-343765" lvl="0" marL="457200" rtl="0" algn="l">
              <a:spcBef>
                <a:spcPts val="0"/>
              </a:spcBef>
              <a:spcAft>
                <a:spcPts val="0"/>
              </a:spcAft>
              <a:buSzPct val="100000"/>
              <a:buChar char="●"/>
            </a:pPr>
            <a:r>
              <a:rPr lang="en-US" sz="2901"/>
              <a:t>Support impact Time range- 2020 Mar applied, </a:t>
            </a:r>
            <a:r>
              <a:rPr lang="en-US" sz="2901"/>
              <a:t>Measure</a:t>
            </a:r>
            <a:r>
              <a:rPr lang="en-US" sz="2901"/>
              <a:t> on 2020 June. </a:t>
            </a:r>
            <a:endParaRPr sz="2901"/>
          </a:p>
          <a:p>
            <a:pPr indent="0" lvl="0" marL="457200" rtl="0" algn="l">
              <a:spcBef>
                <a:spcPts val="0"/>
              </a:spcBef>
              <a:spcAft>
                <a:spcPts val="0"/>
              </a:spcAft>
              <a:buNone/>
            </a:pPr>
            <a:r>
              <a:t/>
            </a:r>
            <a:endParaRPr sz="2901"/>
          </a:p>
          <a:p>
            <a:pPr indent="0" lvl="0" marL="457200" rtl="0" algn="l">
              <a:spcBef>
                <a:spcPts val="0"/>
              </a:spcBef>
              <a:spcAft>
                <a:spcPts val="0"/>
              </a:spcAft>
              <a:buNone/>
            </a:pPr>
            <a:r>
              <a:t/>
            </a:r>
            <a:endParaRPr sz="2901"/>
          </a:p>
          <a:p>
            <a:pPr indent="-343765" lvl="0" marL="457200" rtl="0" algn="l">
              <a:spcBef>
                <a:spcPts val="0"/>
              </a:spcBef>
              <a:spcAft>
                <a:spcPts val="0"/>
              </a:spcAft>
              <a:buSzPct val="100000"/>
              <a:buChar char="●"/>
            </a:pPr>
            <a:r>
              <a:rPr lang="en-US" sz="2901"/>
              <a:t>Success </a:t>
            </a:r>
            <a:r>
              <a:rPr lang="en-US" sz="2901"/>
              <a:t>criteria</a:t>
            </a:r>
            <a:r>
              <a:rPr lang="en-US" sz="2901"/>
              <a:t> definition- Business exist/ </a:t>
            </a:r>
            <a:r>
              <a:rPr lang="en-US" sz="2901"/>
              <a:t>Survival</a:t>
            </a:r>
            <a:r>
              <a:rPr lang="en-US" sz="2901"/>
              <a:t>. </a:t>
            </a:r>
            <a:endParaRPr sz="2901"/>
          </a:p>
          <a:p>
            <a:pPr indent="0" lvl="0" marL="0" rtl="0" algn="l">
              <a:spcBef>
                <a:spcPts val="0"/>
              </a:spcBef>
              <a:spcAft>
                <a:spcPts val="0"/>
              </a:spcAft>
              <a:buNone/>
            </a:pPr>
            <a:r>
              <a:t/>
            </a:r>
            <a:endParaRPr sz="2901"/>
          </a:p>
          <a:p>
            <a:pPr indent="0" lvl="0" marL="0" rtl="0" algn="l">
              <a:spcBef>
                <a:spcPts val="0"/>
              </a:spcBef>
              <a:spcAft>
                <a:spcPts val="0"/>
              </a:spcAft>
              <a:buNone/>
            </a:pPr>
            <a:r>
              <a:t/>
            </a:r>
            <a:endParaRPr sz="2901"/>
          </a:p>
          <a:p>
            <a:pPr indent="-343765" lvl="0" marL="457200" rtl="0" algn="l">
              <a:spcBef>
                <a:spcPts val="0"/>
              </a:spcBef>
              <a:spcAft>
                <a:spcPts val="0"/>
              </a:spcAft>
              <a:buSzPct val="100000"/>
              <a:buChar char="●"/>
            </a:pPr>
            <a:r>
              <a:rPr lang="en-US" sz="2901"/>
              <a:t>Highly impacted business by Covid-19- Contradiction  </a:t>
            </a:r>
            <a:endParaRPr sz="2901"/>
          </a:p>
          <a:p>
            <a:pPr indent="0" lvl="0" marL="0" rtl="0" algn="l">
              <a:spcBef>
                <a:spcPts val="0"/>
              </a:spcBef>
              <a:spcAft>
                <a:spcPts val="0"/>
              </a:spcAft>
              <a:buNone/>
            </a:pPr>
            <a:r>
              <a:t/>
            </a:r>
            <a:endParaRPr/>
          </a:p>
          <a:p>
            <a:pPr indent="0" lvl="0" marL="342900" rtl="0" algn="l">
              <a:spcBef>
                <a:spcPts val="0"/>
              </a:spcBef>
              <a:spcAft>
                <a:spcPts val="0"/>
              </a:spcAft>
              <a:buNone/>
            </a:pPr>
            <a:r>
              <a:t/>
            </a:r>
            <a:endParaRPr b="1"/>
          </a:p>
          <a:p>
            <a:pPr indent="0" lvl="0" marL="34290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t/>
            </a:r>
            <a:endParaRPr/>
          </a:p>
        </p:txBody>
      </p:sp>
      <p:sp>
        <p:nvSpPr>
          <p:cNvPr id="305" name="Google Shape;305;g21a0950b485_0_40"/>
          <p:cNvSpPr txBox="1"/>
          <p:nvPr>
            <p:ph idx="2" type="body"/>
          </p:nvPr>
        </p:nvSpPr>
        <p:spPr>
          <a:xfrm>
            <a:off x="4110125" y="101316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close support </a:t>
            </a:r>
            <a:r>
              <a:rPr lang="en-US"/>
              <a:t>success</a:t>
            </a:r>
            <a:r>
              <a:rPr lang="en-US"/>
              <a:t> measurement- Feedback    </a:t>
            </a:r>
            <a:endParaRPr/>
          </a:p>
        </p:txBody>
      </p:sp>
      <p:sp>
        <p:nvSpPr>
          <p:cNvPr id="312" name="Google Shape;312;p13"/>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313" name="Google Shape;313;p13"/>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
        <p:nvSpPr>
          <p:cNvPr id="314" name="Google Shape;314;p13"/>
          <p:cNvSpPr txBox="1"/>
          <p:nvPr>
            <p:ph idx="1" type="body"/>
          </p:nvPr>
        </p:nvSpPr>
        <p:spPr>
          <a:xfrm>
            <a:off x="250825" y="2244902"/>
            <a:ext cx="10063200" cy="5413800"/>
          </a:xfrm>
          <a:prstGeom prst="rect">
            <a:avLst/>
          </a:prstGeom>
          <a:noFill/>
          <a:ln>
            <a:noFill/>
          </a:ln>
        </p:spPr>
        <p:txBody>
          <a:bodyPr anchorCtr="0" anchor="t" bIns="45700" lIns="91425" spcFirstLastPara="1" rIns="91425" wrap="square" tIns="45700">
            <a:normAutofit fontScale="85000" lnSpcReduction="20000"/>
          </a:bodyPr>
          <a:lstStyle/>
          <a:p>
            <a:pPr indent="-348303" lvl="0" marL="342900" rtl="0" algn="l">
              <a:spcBef>
                <a:spcPts val="0"/>
              </a:spcBef>
              <a:spcAft>
                <a:spcPts val="0"/>
              </a:spcAft>
              <a:buClr>
                <a:schemeClr val="dk1"/>
              </a:buClr>
              <a:buSzPct val="100000"/>
              <a:buChar char="–"/>
            </a:pPr>
            <a:r>
              <a:rPr b="1" lang="en-US" sz="2923"/>
              <a:t>Any improvements on Business Close Support Success </a:t>
            </a:r>
            <a:endParaRPr b="1" sz="2923"/>
          </a:p>
          <a:p>
            <a:pPr indent="0" lvl="0" marL="0" rtl="0" algn="l">
              <a:spcBef>
                <a:spcPts val="0"/>
              </a:spcBef>
              <a:spcAft>
                <a:spcPts val="0"/>
              </a:spcAft>
              <a:buNone/>
            </a:pPr>
            <a:r>
              <a:t/>
            </a:r>
            <a:endParaRPr b="1" sz="2923"/>
          </a:p>
          <a:p>
            <a:pPr indent="0" lvl="0" marL="0" rtl="0" algn="l">
              <a:spcBef>
                <a:spcPts val="0"/>
              </a:spcBef>
              <a:spcAft>
                <a:spcPts val="0"/>
              </a:spcAft>
              <a:buNone/>
            </a:pPr>
            <a:r>
              <a:rPr b="1" lang="en-US" sz="2923"/>
              <a:t>Measurement</a:t>
            </a:r>
            <a:r>
              <a:rPr b="1" lang="en-US" sz="2923"/>
              <a:t>  </a:t>
            </a:r>
            <a:endParaRPr b="1" sz="2923"/>
          </a:p>
          <a:p>
            <a:pPr indent="0" lvl="0" marL="0" rtl="0" algn="l">
              <a:spcBef>
                <a:spcPts val="0"/>
              </a:spcBef>
              <a:spcAft>
                <a:spcPts val="0"/>
              </a:spcAft>
              <a:buNone/>
            </a:pPr>
            <a:r>
              <a:t/>
            </a:r>
            <a:endParaRPr b="1" sz="2923"/>
          </a:p>
          <a:p>
            <a:pPr indent="0" lvl="0" marL="0" rtl="0" algn="l">
              <a:spcBef>
                <a:spcPts val="0"/>
              </a:spcBef>
              <a:spcAft>
                <a:spcPts val="0"/>
              </a:spcAft>
              <a:buNone/>
            </a:pPr>
            <a:r>
              <a:t/>
            </a:r>
            <a:endParaRPr b="1" sz="2923"/>
          </a:p>
          <a:p>
            <a:pPr indent="0" lvl="0" marL="0" rtl="0" algn="l">
              <a:spcBef>
                <a:spcPts val="0"/>
              </a:spcBef>
              <a:spcAft>
                <a:spcPts val="0"/>
              </a:spcAft>
              <a:buNone/>
            </a:pPr>
            <a:r>
              <a:t/>
            </a:r>
            <a:endParaRPr b="1" sz="2923"/>
          </a:p>
          <a:p>
            <a:pPr indent="0" lvl="0" marL="0" rtl="0" algn="l">
              <a:spcBef>
                <a:spcPts val="0"/>
              </a:spcBef>
              <a:spcAft>
                <a:spcPts val="0"/>
              </a:spcAft>
              <a:buNone/>
            </a:pPr>
            <a:r>
              <a:t/>
            </a:r>
            <a:endParaRPr b="1" sz="2923"/>
          </a:p>
          <a:p>
            <a:pPr indent="0" lvl="0" marL="457200" rtl="0" algn="l">
              <a:spcBef>
                <a:spcPts val="0"/>
              </a:spcBef>
              <a:spcAft>
                <a:spcPts val="0"/>
              </a:spcAft>
              <a:buNone/>
            </a:pPr>
            <a:r>
              <a:t/>
            </a:r>
            <a:endParaRPr sz="2923"/>
          </a:p>
          <a:p>
            <a:pPr indent="0" lvl="0" marL="0" rtl="0" algn="l">
              <a:spcBef>
                <a:spcPts val="0"/>
              </a:spcBef>
              <a:spcAft>
                <a:spcPts val="0"/>
              </a:spcAft>
              <a:buNone/>
            </a:pPr>
            <a:r>
              <a:t/>
            </a:r>
            <a:endParaRPr/>
          </a:p>
          <a:p>
            <a:pPr indent="0" lvl="0" marL="342900" rtl="0" algn="l">
              <a:spcBef>
                <a:spcPts val="0"/>
              </a:spcBef>
              <a:spcAft>
                <a:spcPts val="0"/>
              </a:spcAft>
              <a:buNone/>
            </a:pPr>
            <a:r>
              <a:t/>
            </a:r>
            <a:endParaRPr b="1"/>
          </a:p>
          <a:p>
            <a:pPr indent="0" lvl="0" marL="34290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800"/>
              <a:t>Thank you !!!</a:t>
            </a:r>
            <a:endParaRPr/>
          </a:p>
        </p:txBody>
      </p:sp>
      <p:sp>
        <p:nvSpPr>
          <p:cNvPr id="320" name="Google Shape;320;p14"/>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190500" lvl="0" marL="342900" rtl="0" algn="l">
              <a:spcBef>
                <a:spcPts val="1000"/>
              </a:spcBef>
              <a:spcAft>
                <a:spcPts val="0"/>
              </a:spcAft>
              <a:buClr>
                <a:schemeClr val="dk1"/>
              </a:buClr>
              <a:buSzPts val="2400"/>
              <a:buNone/>
            </a:pPr>
            <a:r>
              <a:t/>
            </a:r>
            <a:endParaRPr/>
          </a:p>
        </p:txBody>
      </p:sp>
      <p:sp>
        <p:nvSpPr>
          <p:cNvPr id="321" name="Google Shape;321;p14"/>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322" name="Google Shape;322;p14"/>
          <p:cNvPicPr preferRelativeResize="0"/>
          <p:nvPr/>
        </p:nvPicPr>
        <p:blipFill>
          <a:blip r:embed="rId3">
            <a:alphaModFix/>
          </a:blip>
          <a:stretch>
            <a:fillRect/>
          </a:stretch>
        </p:blipFill>
        <p:spPr>
          <a:xfrm>
            <a:off x="2133600" y="1196225"/>
            <a:ext cx="4876800" cy="487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Project description</a:t>
            </a:r>
            <a:endParaRPr/>
          </a:p>
        </p:txBody>
      </p:sp>
      <p:sp>
        <p:nvSpPr>
          <p:cNvPr id="143" name="Google Shape;143;p3"/>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400"/>
              <a:buChar char="–"/>
            </a:pPr>
            <a:r>
              <a:rPr b="1" lang="en-US"/>
              <a:t>NSW Business Disaster Support Forecasting after COVID-19</a:t>
            </a:r>
            <a:endParaRPr b="1"/>
          </a:p>
          <a:p>
            <a:pPr indent="0" lvl="0" marL="342900" rtl="0" algn="l">
              <a:spcBef>
                <a:spcPts val="0"/>
              </a:spcBef>
              <a:spcAft>
                <a:spcPts val="0"/>
              </a:spcAft>
              <a:buNone/>
            </a:pPr>
            <a:r>
              <a:t/>
            </a:r>
            <a:endParaRPr b="1"/>
          </a:p>
          <a:p>
            <a:pPr indent="-342900" lvl="0" marL="342900" rtl="0" algn="l">
              <a:spcBef>
                <a:spcPts val="1000"/>
              </a:spcBef>
              <a:spcAft>
                <a:spcPts val="0"/>
              </a:spcAft>
              <a:buClr>
                <a:schemeClr val="dk1"/>
              </a:buClr>
              <a:buSzPts val="2400"/>
              <a:buChar char="–"/>
            </a:pPr>
            <a:r>
              <a:rPr b="1" lang="en-US"/>
              <a:t>Main topic: </a:t>
            </a:r>
            <a:endParaRPr b="1"/>
          </a:p>
          <a:p>
            <a:pPr indent="0" lvl="0" marL="342900" rtl="0" algn="l">
              <a:spcBef>
                <a:spcPts val="1000"/>
              </a:spcBef>
              <a:spcAft>
                <a:spcPts val="0"/>
              </a:spcAft>
              <a:buNone/>
            </a:pPr>
            <a:r>
              <a:rPr b="1" lang="en-US"/>
              <a:t>1) </a:t>
            </a:r>
            <a:r>
              <a:rPr b="1" lang="en-US"/>
              <a:t>Tourism - </a:t>
            </a:r>
            <a:r>
              <a:rPr b="1" lang="en-US"/>
              <a:t>focus</a:t>
            </a:r>
            <a:r>
              <a:rPr b="1" lang="en-US"/>
              <a:t> on impact of similar crisis by modelling</a:t>
            </a:r>
            <a:endParaRPr b="1"/>
          </a:p>
          <a:p>
            <a:pPr indent="0" lvl="0" marL="0" rtl="0" algn="l">
              <a:spcBef>
                <a:spcPts val="1000"/>
              </a:spcBef>
              <a:spcAft>
                <a:spcPts val="0"/>
              </a:spcAft>
              <a:buNone/>
            </a:pPr>
            <a:r>
              <a:rPr b="1" lang="en-US"/>
              <a:t>    2) Business close - focus on support to crisis by visualisation</a:t>
            </a:r>
            <a:endParaRPr b="1"/>
          </a:p>
          <a:p>
            <a:pPr indent="0" lvl="0" marL="342900" rtl="0" algn="l">
              <a:spcBef>
                <a:spcPts val="1000"/>
              </a:spcBef>
              <a:spcAft>
                <a:spcPts val="0"/>
              </a:spcAft>
              <a:buNone/>
            </a:pPr>
            <a:r>
              <a:t/>
            </a:r>
            <a:endParaRPr b="1"/>
          </a:p>
          <a:p>
            <a:pPr indent="-342900" lvl="0" marL="342900" rtl="0" algn="l">
              <a:spcBef>
                <a:spcPts val="1000"/>
              </a:spcBef>
              <a:spcAft>
                <a:spcPts val="0"/>
              </a:spcAft>
              <a:buClr>
                <a:schemeClr val="dk1"/>
              </a:buClr>
              <a:buSzPts val="2400"/>
              <a:buChar char="–"/>
            </a:pPr>
            <a:r>
              <a:rPr b="1" lang="en-US"/>
              <a:t>Results: </a:t>
            </a:r>
            <a:endParaRPr b="1"/>
          </a:p>
          <a:p>
            <a:pPr indent="0" lvl="0" marL="342900" rtl="0" algn="l">
              <a:spcBef>
                <a:spcPts val="1000"/>
              </a:spcBef>
              <a:spcAft>
                <a:spcPts val="0"/>
              </a:spcAft>
              <a:buNone/>
            </a:pPr>
            <a:r>
              <a:rPr b="1" lang="en-US"/>
              <a:t>1) Analyse social and economic cost and impact of similar crisis</a:t>
            </a:r>
            <a:endParaRPr b="1"/>
          </a:p>
          <a:p>
            <a:pPr indent="0" lvl="0" marL="342900" rtl="0" algn="l">
              <a:spcBef>
                <a:spcPts val="1000"/>
              </a:spcBef>
              <a:spcAft>
                <a:spcPts val="0"/>
              </a:spcAft>
              <a:buNone/>
            </a:pPr>
            <a:r>
              <a:rPr b="1" lang="en-US"/>
              <a:t>2) Provide </a:t>
            </a:r>
            <a:r>
              <a:rPr b="1" lang="en-US"/>
              <a:t>measurement</a:t>
            </a:r>
            <a:r>
              <a:rPr b="1" lang="en-US"/>
              <a:t> and recommendation of b</a:t>
            </a:r>
            <a:r>
              <a:rPr b="1" lang="en-US"/>
              <a:t>usiness support </a:t>
            </a:r>
            <a:endParaRPr/>
          </a:p>
          <a:p>
            <a:pPr indent="0" lvl="0" marL="0" rtl="0" algn="l">
              <a:spcBef>
                <a:spcPts val="1000"/>
              </a:spcBef>
              <a:spcAft>
                <a:spcPts val="0"/>
              </a:spcAft>
              <a:buClr>
                <a:schemeClr val="dk1"/>
              </a:buClr>
              <a:buSzPts val="2400"/>
              <a:buNone/>
            </a:pPr>
            <a:r>
              <a:t/>
            </a:r>
            <a:endParaRPr/>
          </a:p>
        </p:txBody>
      </p:sp>
      <p:sp>
        <p:nvSpPr>
          <p:cNvPr id="144" name="Google Shape;144;p3"/>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a:t>
            </a:r>
            <a:endParaRPr/>
          </a:p>
        </p:txBody>
      </p:sp>
      <p:sp>
        <p:nvSpPr>
          <p:cNvPr id="151" name="Google Shape;151;p4"/>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US"/>
              <a:t>The reason why investigate tourism problem</a:t>
            </a:r>
            <a:endParaRPr b="1"/>
          </a:p>
          <a:p>
            <a:pPr indent="0" lvl="0" marL="342900" rtl="0" algn="l">
              <a:spcBef>
                <a:spcPts val="0"/>
              </a:spcBef>
              <a:spcAft>
                <a:spcPts val="0"/>
              </a:spcAft>
              <a:buNone/>
            </a:pPr>
            <a:r>
              <a:rPr b="1" lang="en-US"/>
              <a:t>1) Direct and indirect losses to tourism industry and whole economic system in Australia and NSW</a:t>
            </a:r>
            <a:endParaRPr b="1"/>
          </a:p>
          <a:p>
            <a:pPr indent="0" lvl="0" marL="342900" rtl="0" algn="l">
              <a:spcBef>
                <a:spcPts val="0"/>
              </a:spcBef>
              <a:spcAft>
                <a:spcPts val="0"/>
              </a:spcAft>
              <a:buNone/>
            </a:pPr>
            <a:r>
              <a:rPr b="1" lang="en-US"/>
              <a:t>2) The main seasonal income for unskilled labour, especially for lower income groups</a:t>
            </a:r>
            <a:endParaRPr b="1"/>
          </a:p>
          <a:p>
            <a:pPr indent="0" lvl="0" marL="0" rtl="0" algn="l">
              <a:spcBef>
                <a:spcPts val="0"/>
              </a:spcBef>
              <a:spcAft>
                <a:spcPts val="0"/>
              </a:spcAft>
              <a:buNone/>
            </a:pPr>
            <a:r>
              <a:t/>
            </a:r>
            <a:endParaRPr b="1"/>
          </a:p>
          <a:p>
            <a:pPr indent="-381000" lvl="0" marL="457200" rtl="0" algn="l">
              <a:spcBef>
                <a:spcPts val="0"/>
              </a:spcBef>
              <a:spcAft>
                <a:spcPts val="0"/>
              </a:spcAft>
              <a:buSzPts val="2400"/>
              <a:buChar char="-"/>
            </a:pPr>
            <a:r>
              <a:rPr b="1" lang="en-US"/>
              <a:t>Demonstrate the change of international arrivals of short-term visitors by using visualisation</a:t>
            </a:r>
            <a:endParaRPr b="1"/>
          </a:p>
          <a:p>
            <a:pPr indent="0" lvl="0" marL="0" rtl="0" algn="l">
              <a:spcBef>
                <a:spcPts val="0"/>
              </a:spcBef>
              <a:spcAft>
                <a:spcPts val="0"/>
              </a:spcAft>
              <a:buNone/>
            </a:pPr>
            <a:r>
              <a:t/>
            </a:r>
            <a:endParaRPr b="1"/>
          </a:p>
          <a:p>
            <a:pPr indent="-381000" lvl="0" marL="457200" rtl="0" algn="l">
              <a:spcBef>
                <a:spcPts val="0"/>
              </a:spcBef>
              <a:spcAft>
                <a:spcPts val="0"/>
              </a:spcAft>
              <a:buSzPts val="2400"/>
              <a:buChar char="-"/>
            </a:pPr>
            <a:r>
              <a:rPr b="1" lang="en-US"/>
              <a:t>Implementing LSTM model to predict estimated recovery time period that reach the pre-crisis level. Uses historical data to provide insights.</a:t>
            </a:r>
            <a:endParaRPr b="1"/>
          </a:p>
        </p:txBody>
      </p:sp>
      <p:sp>
        <p:nvSpPr>
          <p:cNvPr id="152" name="Google Shape;152;p4"/>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3745ec8068_4_0"/>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 Dataset</a:t>
            </a:r>
            <a:endParaRPr/>
          </a:p>
        </p:txBody>
      </p:sp>
      <p:sp>
        <p:nvSpPr>
          <p:cNvPr id="159" name="Google Shape;159;g23745ec8068_4_0"/>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b="1" lang="en-US"/>
              <a:t>Short-term visitor arrivals of Australia and NSW</a:t>
            </a:r>
            <a:endParaRPr b="1"/>
          </a:p>
        </p:txBody>
      </p:sp>
      <p:pic>
        <p:nvPicPr>
          <p:cNvPr id="160" name="Google Shape;160;g23745ec8068_4_0"/>
          <p:cNvPicPr preferRelativeResize="0"/>
          <p:nvPr/>
        </p:nvPicPr>
        <p:blipFill>
          <a:blip r:embed="rId3">
            <a:alphaModFix/>
          </a:blip>
          <a:stretch>
            <a:fillRect/>
          </a:stretch>
        </p:blipFill>
        <p:spPr>
          <a:xfrm>
            <a:off x="752300" y="2322375"/>
            <a:ext cx="2616925" cy="4052450"/>
          </a:xfrm>
          <a:prstGeom prst="rect">
            <a:avLst/>
          </a:prstGeom>
          <a:noFill/>
          <a:ln>
            <a:noFill/>
          </a:ln>
        </p:spPr>
      </p:pic>
      <p:pic>
        <p:nvPicPr>
          <p:cNvPr id="161" name="Google Shape;161;g23745ec8068_4_0"/>
          <p:cNvPicPr preferRelativeResize="0"/>
          <p:nvPr/>
        </p:nvPicPr>
        <p:blipFill>
          <a:blip r:embed="rId4">
            <a:alphaModFix/>
          </a:blip>
          <a:stretch>
            <a:fillRect/>
          </a:stretch>
        </p:blipFill>
        <p:spPr>
          <a:xfrm>
            <a:off x="4468650" y="2322376"/>
            <a:ext cx="2508025" cy="4052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3745ec8068_4_19"/>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 Dataset</a:t>
            </a:r>
            <a:endParaRPr/>
          </a:p>
        </p:txBody>
      </p:sp>
      <p:pic>
        <p:nvPicPr>
          <p:cNvPr id="168" name="Google Shape;168;g23745ec8068_4_19"/>
          <p:cNvPicPr preferRelativeResize="0"/>
          <p:nvPr/>
        </p:nvPicPr>
        <p:blipFill>
          <a:blip r:embed="rId3">
            <a:alphaModFix/>
          </a:blip>
          <a:stretch>
            <a:fillRect/>
          </a:stretch>
        </p:blipFill>
        <p:spPr>
          <a:xfrm>
            <a:off x="1025711" y="2990175"/>
            <a:ext cx="7113325" cy="3369076"/>
          </a:xfrm>
          <a:prstGeom prst="rect">
            <a:avLst/>
          </a:prstGeom>
          <a:noFill/>
          <a:ln>
            <a:noFill/>
          </a:ln>
        </p:spPr>
      </p:pic>
      <p:sp>
        <p:nvSpPr>
          <p:cNvPr id="169" name="Google Shape;169;g23745ec8068_4_19"/>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b="1" lang="en-US"/>
              <a:t>Travelling consumption data, including direct tourism GDP, direct tourism output, direct tourism GVA and so on…</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Visualization     </a:t>
            </a:r>
            <a:endParaRPr/>
          </a:p>
        </p:txBody>
      </p:sp>
      <p:sp>
        <p:nvSpPr>
          <p:cNvPr id="176" name="Google Shape;176;p5"/>
          <p:cNvSpPr txBox="1"/>
          <p:nvPr>
            <p:ph idx="1" type="body"/>
          </p:nvPr>
        </p:nvSpPr>
        <p:spPr>
          <a:xfrm>
            <a:off x="250824" y="1773238"/>
            <a:ext cx="8662989" cy="467994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177" name="Google Shape;177;p5"/>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178" name="Google Shape;178;p5"/>
          <p:cNvPicPr preferRelativeResize="0"/>
          <p:nvPr/>
        </p:nvPicPr>
        <p:blipFill>
          <a:blip r:embed="rId3">
            <a:alphaModFix/>
          </a:blip>
          <a:stretch>
            <a:fillRect/>
          </a:stretch>
        </p:blipFill>
        <p:spPr>
          <a:xfrm>
            <a:off x="479600" y="1268425"/>
            <a:ext cx="8205450" cy="51084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3745ec8068_4_3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Visualization     </a:t>
            </a:r>
            <a:endParaRPr/>
          </a:p>
        </p:txBody>
      </p:sp>
      <p:sp>
        <p:nvSpPr>
          <p:cNvPr id="185" name="Google Shape;185;g23745ec8068_4_33"/>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186" name="Google Shape;186;g23745ec8068_4_33"/>
          <p:cNvSpPr txBox="1"/>
          <p:nvPr>
            <p:ph idx="2" type="body"/>
          </p:nvPr>
        </p:nvSpPr>
        <p:spPr>
          <a:xfrm>
            <a:off x="250825" y="126841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187" name="Google Shape;187;g23745ec8068_4_33"/>
          <p:cNvPicPr preferRelativeResize="0"/>
          <p:nvPr/>
        </p:nvPicPr>
        <p:blipFill>
          <a:blip r:embed="rId3">
            <a:alphaModFix/>
          </a:blip>
          <a:stretch>
            <a:fillRect/>
          </a:stretch>
        </p:blipFill>
        <p:spPr>
          <a:xfrm>
            <a:off x="215050" y="1114925"/>
            <a:ext cx="8663101" cy="53383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3745ec8068_4_4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Travelling problem impact forecast- Visualization     </a:t>
            </a:r>
            <a:endParaRPr/>
          </a:p>
        </p:txBody>
      </p:sp>
      <p:sp>
        <p:nvSpPr>
          <p:cNvPr id="194" name="Google Shape;194;g23745ec8068_4_43"/>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a:p>
          <a:p>
            <a:pPr indent="0" lvl="0" marL="0" rtl="0" algn="l">
              <a:spcBef>
                <a:spcPts val="1000"/>
              </a:spcBef>
              <a:spcAft>
                <a:spcPts val="0"/>
              </a:spcAft>
              <a:buClr>
                <a:schemeClr val="dk1"/>
              </a:buClr>
              <a:buSzPts val="2400"/>
              <a:buNone/>
            </a:pPr>
            <a:r>
              <a:t/>
            </a:r>
            <a:endParaRPr/>
          </a:p>
        </p:txBody>
      </p:sp>
      <p:sp>
        <p:nvSpPr>
          <p:cNvPr id="195" name="Google Shape;195;g23745ec8068_4_43"/>
          <p:cNvSpPr txBox="1"/>
          <p:nvPr>
            <p:ph idx="2" type="body"/>
          </p:nvPr>
        </p:nvSpPr>
        <p:spPr>
          <a:xfrm>
            <a:off x="250825" y="1268413"/>
            <a:ext cx="8663100" cy="485700"/>
          </a:xfrm>
          <a:prstGeom prst="rect">
            <a:avLst/>
          </a:prstGeom>
          <a:noFill/>
          <a:ln>
            <a:noFill/>
          </a:ln>
        </p:spPr>
        <p:txBody>
          <a:bodyPr anchorCtr="0" anchor="ctr" bIns="0" lIns="91425" spcFirstLastPara="1" rIns="0" wrap="square" tIns="0">
            <a:normAutofit lnSpcReduction="20000"/>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196" name="Google Shape;196;g23745ec8068_4_43"/>
          <p:cNvPicPr preferRelativeResize="0"/>
          <p:nvPr/>
        </p:nvPicPr>
        <p:blipFill>
          <a:blip r:embed="rId3">
            <a:alphaModFix/>
          </a:blip>
          <a:stretch>
            <a:fillRect/>
          </a:stretch>
        </p:blipFill>
        <p:spPr>
          <a:xfrm>
            <a:off x="250825" y="1102251"/>
            <a:ext cx="8663101" cy="53510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PT-template-standard_August15">
  <a:themeElements>
    <a:clrScheme name="The University of Sydney_Color Theme">
      <a:dk1>
        <a:srgbClr val="000000"/>
      </a:dk1>
      <a:lt1>
        <a:srgbClr val="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2015-01-08T03:10:23Z</dcterms:created>
  <dc:creator>Davy Chileshe</dc:creator>
</cp:coreProperties>
</file>